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67" r:id="rId3"/>
    <p:sldId id="366" r:id="rId4"/>
    <p:sldId id="363" r:id="rId5"/>
    <p:sldId id="371" r:id="rId6"/>
    <p:sldId id="365" r:id="rId7"/>
    <p:sldId id="289" r:id="rId8"/>
    <p:sldId id="291" r:id="rId9"/>
    <p:sldId id="293" r:id="rId10"/>
    <p:sldId id="295" r:id="rId11"/>
    <p:sldId id="297" r:id="rId12"/>
    <p:sldId id="301" r:id="rId13"/>
    <p:sldId id="303" r:id="rId14"/>
    <p:sldId id="305" r:id="rId15"/>
    <p:sldId id="307" r:id="rId16"/>
    <p:sldId id="368" r:id="rId17"/>
    <p:sldId id="369" r:id="rId18"/>
    <p:sldId id="309" r:id="rId19"/>
    <p:sldId id="313" r:id="rId20"/>
    <p:sldId id="315" r:id="rId21"/>
    <p:sldId id="317" r:id="rId22"/>
    <p:sldId id="321" r:id="rId23"/>
    <p:sldId id="325" r:id="rId24"/>
    <p:sldId id="327" r:id="rId25"/>
    <p:sldId id="329" r:id="rId26"/>
    <p:sldId id="331" r:id="rId27"/>
    <p:sldId id="333" r:id="rId28"/>
    <p:sldId id="335" r:id="rId29"/>
    <p:sldId id="337" r:id="rId30"/>
    <p:sldId id="339" r:id="rId31"/>
    <p:sldId id="341" r:id="rId32"/>
    <p:sldId id="345" r:id="rId33"/>
    <p:sldId id="347" r:id="rId34"/>
    <p:sldId id="372" r:id="rId35"/>
    <p:sldId id="374" r:id="rId36"/>
    <p:sldId id="373" r:id="rId37"/>
    <p:sldId id="375" r:id="rId38"/>
    <p:sldId id="349" r:id="rId39"/>
    <p:sldId id="351" r:id="rId40"/>
    <p:sldId id="353" r:id="rId41"/>
    <p:sldId id="355" r:id="rId42"/>
    <p:sldId id="357" r:id="rId43"/>
    <p:sldId id="35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D3E7848-4F0D-4116-9C0F-B5C997ABB86D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199CB2C-9C18-4512-82AF-33340D7381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r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MASI </a:t>
            </a:r>
            <a:r>
              <a:rPr lang="sr-Latn-ME" sz="3200" dirty="0" smtClean="0"/>
              <a:t>-2025.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en-US" sz="3600" b="1" dirty="0" smtClean="0"/>
          </a:p>
          <a:p>
            <a:pPr algn="ctr"/>
            <a:r>
              <a:rPr lang="sr-Latn-ME" sz="3600" b="1" dirty="0" smtClean="0"/>
              <a:t>DIDAKTIČKO-METODIČKI PRISTUP U NASTAVI SKIJANJA</a:t>
            </a:r>
            <a:endParaRPr lang="en-US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867400" y="5486400"/>
            <a:ext cx="2563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Kola</a:t>
            </a:r>
            <a:r>
              <a:rPr lang="sr-Latn-ME" sz="2400" dirty="0"/>
              <a:t>šin,</a:t>
            </a:r>
            <a:r>
              <a:rPr lang="en-US" sz="2400" dirty="0"/>
              <a:t> </a:t>
            </a:r>
            <a:r>
              <a:rPr lang="sr-Latn-ME" sz="2400" dirty="0"/>
              <a:t>21.12.</a:t>
            </a:r>
            <a:r>
              <a:rPr lang="en-US" sz="2400" dirty="0"/>
              <a:t>2025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Kao </a:t>
            </a:r>
            <a:r>
              <a:rPr lang="en-US" sz="2400" dirty="0" err="1"/>
              <a:t>što</a:t>
            </a:r>
            <a:r>
              <a:rPr lang="en-US" sz="2400" dirty="0"/>
              <a:t> je </a:t>
            </a:r>
            <a:r>
              <a:rPr lang="en-US" sz="2400" dirty="0" err="1"/>
              <a:t>poznato</a:t>
            </a:r>
            <a:r>
              <a:rPr lang="en-US" sz="2400" dirty="0"/>
              <a:t>, </a:t>
            </a:r>
            <a:r>
              <a:rPr lang="en-US" sz="2400" dirty="0" err="1"/>
              <a:t>brzina</a:t>
            </a:r>
            <a:r>
              <a:rPr lang="en-US" sz="2400" dirty="0"/>
              <a:t> </a:t>
            </a:r>
            <a:r>
              <a:rPr lang="en-US" sz="2400" dirty="0" err="1"/>
              <a:t>učenja</a:t>
            </a:r>
            <a:r>
              <a:rPr lang="en-US" sz="2400" dirty="0"/>
              <a:t> </a:t>
            </a:r>
            <a:r>
              <a:rPr lang="en-US" sz="2400" dirty="0" err="1"/>
              <a:t>novih</a:t>
            </a:r>
            <a:r>
              <a:rPr lang="en-US" sz="2400" dirty="0"/>
              <a:t> </a:t>
            </a:r>
            <a:r>
              <a:rPr lang="en-US" sz="2400" dirty="0" err="1" smtClean="0"/>
              <a:t>motoričkih</a:t>
            </a:r>
            <a:r>
              <a:rPr lang="sr-Latn-ME" sz="2400" dirty="0"/>
              <a:t> </a:t>
            </a:r>
            <a:r>
              <a:rPr lang="sr-Latn-ME" sz="2400" dirty="0" smtClean="0"/>
              <a:t>zadataka</a:t>
            </a:r>
            <a:r>
              <a:rPr lang="en-US" sz="2400" dirty="0" smtClean="0"/>
              <a:t> </a:t>
            </a:r>
            <a:r>
              <a:rPr lang="sr-Latn-ME" sz="2400" dirty="0" smtClean="0"/>
              <a:t>za</a:t>
            </a:r>
            <a:r>
              <a:rPr lang="en-US" sz="2400" dirty="0" err="1" smtClean="0"/>
              <a:t>visi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smtClean="0"/>
              <a:t>o</a:t>
            </a:r>
            <a:r>
              <a:rPr lang="sr-Latn-ME" sz="2400" dirty="0" smtClean="0"/>
              <a:t>d</a:t>
            </a:r>
            <a:r>
              <a:rPr lang="en-US" sz="2400" dirty="0" smtClean="0"/>
              <a:t> </a:t>
            </a:r>
            <a:r>
              <a:rPr lang="en-US" sz="2400" dirty="0" err="1" smtClean="0"/>
              <a:t>prethodno</a:t>
            </a:r>
            <a:r>
              <a:rPr lang="sr-Latn-ME" sz="2400" dirty="0" smtClean="0"/>
              <a:t>g</a:t>
            </a:r>
            <a:r>
              <a:rPr lang="en-US" sz="2400" dirty="0" smtClean="0"/>
              <a:t> </a:t>
            </a:r>
            <a:r>
              <a:rPr lang="en-US" sz="2400" dirty="0" err="1" smtClean="0"/>
              <a:t>učeničko</a:t>
            </a:r>
            <a:r>
              <a:rPr lang="sr-Latn-ME" sz="2400" dirty="0" smtClean="0"/>
              <a:t>g</a:t>
            </a:r>
            <a:r>
              <a:rPr lang="sr-Latn-ME" sz="2400" dirty="0"/>
              <a:t> </a:t>
            </a:r>
            <a:r>
              <a:rPr lang="en-US" sz="2400" dirty="0" err="1" smtClean="0"/>
              <a:t>motoričkom</a:t>
            </a:r>
            <a:r>
              <a:rPr lang="en-US" sz="2400" dirty="0" smtClean="0"/>
              <a:t> </a:t>
            </a:r>
            <a:r>
              <a:rPr lang="en-US" sz="2400" dirty="0" err="1"/>
              <a:t>iskustvu</a:t>
            </a:r>
            <a:r>
              <a:rPr lang="en-US" sz="2400" dirty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sr-Latn-ME" sz="2400" b="1" dirty="0">
                <a:solidFill>
                  <a:srgbClr val="FF0000"/>
                </a:solidFill>
              </a:rPr>
              <a:t>P</a:t>
            </a:r>
            <a:r>
              <a:rPr lang="en-US" sz="2400" b="1" dirty="0" err="1" smtClean="0">
                <a:solidFill>
                  <a:srgbClr val="FF0000"/>
                </a:solidFill>
              </a:rPr>
              <a:t>rimjer</a:t>
            </a:r>
            <a:r>
              <a:rPr lang="sr-Latn-ME" sz="2400" b="1" dirty="0" smtClean="0">
                <a:solidFill>
                  <a:srgbClr val="FF0000"/>
                </a:solidFill>
              </a:rPr>
              <a:t>: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sr-Latn-ME" sz="2400" b="1" dirty="0" smtClean="0">
              <a:solidFill>
                <a:srgbClr val="FF0000"/>
              </a:solidFill>
            </a:endParaRPr>
          </a:p>
          <a:p>
            <a:r>
              <a:rPr lang="sr-Latn-ME" sz="2400" dirty="0"/>
              <a:t>P</a:t>
            </a:r>
            <a:r>
              <a:rPr lang="en-US" sz="2400" dirty="0" err="1" smtClean="0"/>
              <a:t>rije</a:t>
            </a:r>
            <a:r>
              <a:rPr lang="en-US" sz="2400" dirty="0" smtClean="0"/>
              <a:t> </a:t>
            </a:r>
            <a:r>
              <a:rPr lang="en-US" sz="2400" dirty="0" err="1"/>
              <a:t>nego</a:t>
            </a:r>
            <a:r>
              <a:rPr lang="en-US" sz="2400" dirty="0"/>
              <a:t> </a:t>
            </a:r>
            <a:r>
              <a:rPr lang="en-US" sz="2400" dirty="0" err="1" smtClean="0"/>
              <a:t>što</a:t>
            </a:r>
            <a:r>
              <a:rPr lang="sr-Latn-ME" sz="2400" dirty="0"/>
              <a:t> </a:t>
            </a:r>
            <a:r>
              <a:rPr lang="en-US" sz="2400" dirty="0" smtClean="0"/>
              <a:t>se </a:t>
            </a:r>
            <a:r>
              <a:rPr lang="en-US" sz="2400" dirty="0" err="1" smtClean="0"/>
              <a:t>pređe</a:t>
            </a:r>
            <a:r>
              <a:rPr lang="en-US" sz="2400" dirty="0" smtClean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učenje</a:t>
            </a:r>
            <a:r>
              <a:rPr lang="en-US" sz="2400" dirty="0"/>
              <a:t> </a:t>
            </a:r>
            <a:r>
              <a:rPr lang="en-US" sz="2400" dirty="0" err="1"/>
              <a:t>paralelnog</a:t>
            </a:r>
            <a:r>
              <a:rPr lang="en-US" sz="2400" dirty="0"/>
              <a:t> </a:t>
            </a:r>
            <a:endParaRPr lang="sr-Latn-ME" sz="2400" dirty="0" smtClean="0"/>
          </a:p>
          <a:p>
            <a:r>
              <a:rPr lang="en-US" sz="2400" b="1" dirty="0" err="1" smtClean="0"/>
              <a:t>za</a:t>
            </a:r>
            <a:r>
              <a:rPr lang="sr-Latn-ME" sz="2400" b="1" dirty="0" smtClean="0"/>
              <a:t>okreta</a:t>
            </a:r>
            <a:r>
              <a:rPr lang="en-US" sz="2400" b="1" dirty="0" smtClean="0"/>
              <a:t> </a:t>
            </a:r>
            <a:r>
              <a:rPr lang="en-US" sz="2400" b="1" dirty="0">
                <a:solidFill>
                  <a:srgbClr val="FF0000"/>
                </a:solidFill>
              </a:rPr>
              <a:t>od</a:t>
            </a:r>
            <a:r>
              <a:rPr lang="en-US" sz="2400" b="1" dirty="0"/>
              <a:t> </a:t>
            </a:r>
            <a:r>
              <a:rPr lang="en-US" sz="2400" b="1" dirty="0" err="1" smtClean="0"/>
              <a:t>brijega</a:t>
            </a:r>
            <a:r>
              <a:rPr lang="sr-Latn-ME" sz="2400" b="1" dirty="0"/>
              <a:t> </a:t>
            </a:r>
            <a:r>
              <a:rPr lang="en-US" sz="2400" dirty="0" err="1" smtClean="0"/>
              <a:t>preporučljivo</a:t>
            </a:r>
            <a:r>
              <a:rPr lang="en-US" sz="2400" dirty="0" smtClean="0"/>
              <a:t> </a:t>
            </a:r>
            <a:r>
              <a:rPr lang="en-US" sz="2400" dirty="0"/>
              <a:t>je da </a:t>
            </a:r>
            <a:r>
              <a:rPr lang="en-US" sz="2400" dirty="0" err="1"/>
              <a:t>skijaši</a:t>
            </a:r>
            <a:r>
              <a:rPr lang="en-US" sz="2400" dirty="0"/>
              <a:t> </a:t>
            </a:r>
            <a:r>
              <a:rPr lang="en-US" sz="2400" dirty="0" err="1" smtClean="0"/>
              <a:t>ponove</a:t>
            </a:r>
            <a:endParaRPr lang="sr-Latn-ME" sz="2400" dirty="0" smtClean="0"/>
          </a:p>
          <a:p>
            <a:r>
              <a:rPr lang="en-US" sz="2400" dirty="0" smtClean="0"/>
              <a:t> </a:t>
            </a:r>
            <a:r>
              <a:rPr lang="en-US" sz="2400" b="1" dirty="0" err="1" smtClean="0"/>
              <a:t>za</a:t>
            </a:r>
            <a:r>
              <a:rPr lang="sr-Latn-ME" sz="2400" b="1" dirty="0" smtClean="0"/>
              <a:t>okret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ka</a:t>
            </a:r>
            <a:r>
              <a:rPr lang="en-US" sz="2400" b="1" dirty="0" smtClean="0"/>
              <a:t> </a:t>
            </a:r>
            <a:r>
              <a:rPr lang="en-US" sz="2400" b="1" dirty="0" err="1"/>
              <a:t>brijegu</a:t>
            </a:r>
            <a:r>
              <a:rPr lang="en-US" sz="2400" b="1" dirty="0" smtClean="0"/>
              <a:t>.</a:t>
            </a:r>
            <a:endParaRPr lang="sr-Latn-ME" sz="2400" b="1" dirty="0" smtClean="0"/>
          </a:p>
          <a:p>
            <a:pPr marL="82296" indent="0">
              <a:buNone/>
            </a:pPr>
            <a:endParaRPr lang="sr-Latn-ME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42519202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Trajanje</a:t>
            </a:r>
            <a:r>
              <a:rPr lang="en-US" sz="3200" dirty="0" smtClean="0"/>
              <a:t> </a:t>
            </a:r>
            <a:r>
              <a:rPr lang="en-US" sz="3200" dirty="0" err="1" smtClean="0"/>
              <a:t>etape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Latn-ME" sz="2400" b="1" dirty="0" smtClean="0"/>
          </a:p>
          <a:p>
            <a:endParaRPr lang="sr-Latn-ME" sz="2400" b="1" dirty="0"/>
          </a:p>
          <a:p>
            <a:r>
              <a:rPr lang="sv-SE" sz="2400" b="1" dirty="0" smtClean="0"/>
              <a:t>Ova </a:t>
            </a:r>
            <a:r>
              <a:rPr lang="sv-SE" sz="2400" b="1" dirty="0"/>
              <a:t>etapa </a:t>
            </a:r>
            <a:r>
              <a:rPr lang="sv-SE" sz="2400" dirty="0"/>
              <a:t>t</a:t>
            </a:r>
            <a:r>
              <a:rPr lang="sr-Latn-ME" sz="2400" dirty="0"/>
              <a:t>o</a:t>
            </a:r>
            <a:r>
              <a:rPr lang="sv-SE" sz="2400" dirty="0"/>
              <a:t>ka nastavnog procesa </a:t>
            </a:r>
            <a:r>
              <a:rPr lang="sv-SE" sz="2400" b="1" dirty="0"/>
              <a:t>traje kratko</a:t>
            </a:r>
            <a:r>
              <a:rPr lang="sv-SE" sz="2400" dirty="0"/>
              <a:t>,</a:t>
            </a:r>
            <a:r>
              <a:rPr lang="sr-Latn-ME" sz="2400" dirty="0"/>
              <a:t> </a:t>
            </a:r>
            <a:r>
              <a:rPr lang="pl-PL" sz="2400" dirty="0"/>
              <a:t>odnosno samo toliko koliko je učenicima potrebno da </a:t>
            </a:r>
            <a:r>
              <a:rPr lang="en-US" sz="2400" dirty="0"/>
              <a:t>se </a:t>
            </a:r>
            <a:r>
              <a:rPr lang="en-US" sz="2400" dirty="0" err="1"/>
              <a:t>uvedu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pripreme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izvođenje</a:t>
            </a:r>
            <a:r>
              <a:rPr lang="en-US" sz="2400" dirty="0"/>
              <a:t> </a:t>
            </a:r>
            <a:r>
              <a:rPr lang="en-US" sz="2400" dirty="0" err="1"/>
              <a:t>novoga</a:t>
            </a:r>
            <a:r>
              <a:rPr lang="en-US" sz="2400" dirty="0"/>
              <a:t> </a:t>
            </a:r>
            <a:r>
              <a:rPr lang="en-US" sz="2400" dirty="0" err="1"/>
              <a:t>motoričkog</a:t>
            </a:r>
            <a:r>
              <a:rPr lang="sr-Latn-ME" sz="2400" dirty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.</a:t>
            </a:r>
            <a:endParaRPr lang="en-US" sz="2400" dirty="0"/>
          </a:p>
          <a:p>
            <a:pPr marL="82296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977745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Kada</a:t>
            </a:r>
            <a:r>
              <a:rPr lang="en-US" sz="3200" dirty="0" smtClean="0"/>
              <a:t> se </a:t>
            </a:r>
            <a:r>
              <a:rPr lang="en-US" sz="3200" dirty="0" err="1" smtClean="0"/>
              <a:t>primjenjuje</a:t>
            </a:r>
            <a:r>
              <a:rPr lang="en-US" sz="3200" dirty="0" smtClean="0"/>
              <a:t> ova </a:t>
            </a:r>
            <a:r>
              <a:rPr lang="en-US" sz="3200" dirty="0" err="1" smtClean="0"/>
              <a:t>etapa</a:t>
            </a:r>
            <a:r>
              <a:rPr lang="en-US" sz="3200" dirty="0" smtClean="0"/>
              <a:t> 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r>
              <a:rPr lang="pl-PL" sz="2400" dirty="0" smtClean="0"/>
              <a:t>Osim </a:t>
            </a:r>
            <a:r>
              <a:rPr lang="pl-PL" sz="2400" dirty="0"/>
              <a:t>toga, </a:t>
            </a:r>
            <a:r>
              <a:rPr lang="pl-PL" sz="2400" b="1" dirty="0"/>
              <a:t>primjena te etape ne dolazi u obzir </a:t>
            </a:r>
            <a:r>
              <a:rPr lang="pl-PL" sz="2400" b="1" dirty="0" smtClean="0"/>
              <a:t>na </a:t>
            </a:r>
            <a:r>
              <a:rPr lang="pt-BR" sz="2400" b="1" dirty="0" smtClean="0"/>
              <a:t>svakom </a:t>
            </a:r>
            <a:r>
              <a:rPr lang="pt-BR" sz="2400" b="1" dirty="0"/>
              <a:t>satu </a:t>
            </a:r>
            <a:r>
              <a:rPr lang="sr-Latn-ME" sz="2400" b="1" dirty="0" smtClean="0"/>
              <a:t>učenja</a:t>
            </a:r>
            <a:r>
              <a:rPr lang="pt-BR" sz="2400" b="1" dirty="0" smtClean="0"/>
              <a:t> </a:t>
            </a:r>
            <a:r>
              <a:rPr lang="pt-BR" sz="2400" b="1" dirty="0"/>
              <a:t>novoga gradiva</a:t>
            </a:r>
            <a:r>
              <a:rPr lang="pt-BR" sz="2400" dirty="0"/>
              <a:t>, odnosno </a:t>
            </a:r>
            <a:r>
              <a:rPr lang="pt-BR" sz="2400" dirty="0" smtClean="0"/>
              <a:t>učenja</a:t>
            </a:r>
            <a:r>
              <a:rPr lang="sr-Latn-ME" sz="2400" dirty="0" smtClean="0"/>
              <a:t> </a:t>
            </a:r>
            <a:r>
              <a:rPr lang="en-US" sz="2400" dirty="0" err="1" smtClean="0"/>
              <a:t>motoričkih</a:t>
            </a:r>
            <a:r>
              <a:rPr lang="en-US" sz="2400" dirty="0" smtClean="0"/>
              <a:t> </a:t>
            </a:r>
            <a:r>
              <a:rPr lang="sr-Latn-ME" sz="2400" dirty="0" smtClean="0"/>
              <a:t>kretnji</a:t>
            </a:r>
            <a:r>
              <a:rPr lang="en-US" sz="2400" dirty="0" smtClean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en-US" sz="2400" dirty="0" smtClean="0"/>
              <a:t>To </a:t>
            </a:r>
            <a:r>
              <a:rPr lang="en-US" sz="2400" dirty="0" err="1"/>
              <a:t>znači</a:t>
            </a:r>
            <a:r>
              <a:rPr lang="en-US" sz="2400" dirty="0"/>
              <a:t> </a:t>
            </a:r>
            <a:r>
              <a:rPr lang="en-US" sz="2400" b="1" dirty="0"/>
              <a:t>da </a:t>
            </a:r>
            <a:r>
              <a:rPr lang="en-US" sz="2400" b="1" dirty="0" smtClean="0"/>
              <a:t>j</a:t>
            </a:r>
            <a:r>
              <a:rPr lang="sr-Latn-ME" sz="2400" b="1" dirty="0" smtClean="0"/>
              <a:t>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valja</a:t>
            </a:r>
            <a:r>
              <a:rPr lang="sr-Latn-ME" sz="2400" b="1" dirty="0"/>
              <a:t> </a:t>
            </a:r>
            <a:r>
              <a:rPr lang="en-US" sz="2400" b="1" dirty="0" err="1" smtClean="0"/>
              <a:t>primjenjivati</a:t>
            </a:r>
            <a:r>
              <a:rPr lang="en-US" sz="2400" b="1" dirty="0" smtClean="0"/>
              <a:t>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učenje</a:t>
            </a:r>
            <a:r>
              <a:rPr lang="en-US" sz="2400" dirty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složenijih</a:t>
            </a:r>
            <a:r>
              <a:rPr lang="sr-Latn-ME" sz="2400" dirty="0"/>
              <a:t> </a:t>
            </a:r>
            <a:r>
              <a:rPr lang="en-US" sz="2400" dirty="0" err="1" smtClean="0"/>
              <a:t>motoričkih</a:t>
            </a:r>
            <a:r>
              <a:rPr lang="en-US" sz="2400" dirty="0" smtClean="0"/>
              <a:t> </a:t>
            </a:r>
            <a:r>
              <a:rPr lang="en-US" sz="2400" dirty="0" err="1" smtClean="0"/>
              <a:t>kretnji</a:t>
            </a:r>
            <a:r>
              <a:rPr lang="en-US" sz="2400" dirty="0" smtClean="0"/>
              <a:t>, </a:t>
            </a:r>
            <a:r>
              <a:rPr lang="en-US" sz="2400" dirty="0" err="1"/>
              <a:t>dok</a:t>
            </a:r>
            <a:r>
              <a:rPr lang="en-US" sz="2400" dirty="0"/>
              <a:t> je </a:t>
            </a:r>
            <a:r>
              <a:rPr lang="en-US" sz="2400" b="1" dirty="0" err="1"/>
              <a:t>kod</a:t>
            </a:r>
            <a:r>
              <a:rPr lang="en-US" sz="2400" b="1" dirty="0"/>
              <a:t> </a:t>
            </a:r>
            <a:r>
              <a:rPr lang="en-US" sz="2400" b="1" dirty="0" err="1" smtClean="0"/>
              <a:t>jednostavnijih</a:t>
            </a:r>
            <a:r>
              <a:rPr lang="sr-Latn-ME" sz="2400" b="1" dirty="0"/>
              <a:t> </a:t>
            </a:r>
            <a:r>
              <a:rPr lang="en-US" sz="2400" b="1" dirty="0" err="1" smtClean="0"/>
              <a:t>valja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izostaviti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8255830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5715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sr-Latn-ME" sz="2800" b="1" dirty="0"/>
              <a:t>N</a:t>
            </a:r>
            <a:r>
              <a:rPr lang="en-US" sz="2800" b="1" dirty="0" err="1" smtClean="0"/>
              <a:t>ajavljivanje</a:t>
            </a:r>
            <a:r>
              <a:rPr lang="en-US" sz="2800" b="1" dirty="0"/>
              <a:t>, </a:t>
            </a:r>
            <a:r>
              <a:rPr lang="en-US" sz="2800" b="1" dirty="0" err="1"/>
              <a:t>opisivanje</a:t>
            </a:r>
            <a:r>
              <a:rPr lang="en-US" sz="2800" b="1" dirty="0"/>
              <a:t>, </a:t>
            </a:r>
            <a:r>
              <a:rPr lang="en-US" sz="2800" b="1" dirty="0" err="1" smtClean="0"/>
              <a:t>demonstracija</a:t>
            </a:r>
            <a:r>
              <a:rPr lang="sr-Latn-ME" sz="2800" b="1" dirty="0"/>
              <a:t> </a:t>
            </a:r>
            <a:r>
              <a:rPr lang="en-US" sz="2800" b="1" dirty="0" err="1" smtClean="0"/>
              <a:t>i</a:t>
            </a:r>
            <a:r>
              <a:rPr lang="sr-Latn-ME" sz="2800" b="1" dirty="0"/>
              <a:t> </a:t>
            </a:r>
            <a:r>
              <a:rPr lang="en-US" sz="2800" b="1" dirty="0" err="1" smtClean="0"/>
              <a:t>objašnjenje</a:t>
            </a:r>
            <a:r>
              <a:rPr lang="en-US" sz="2800" b="1" dirty="0" smtClean="0"/>
              <a:t> </a:t>
            </a:r>
            <a:r>
              <a:rPr lang="en-US" sz="2800" b="1" dirty="0" err="1"/>
              <a:t>novoga</a:t>
            </a:r>
            <a:r>
              <a:rPr lang="en-US" sz="2800" b="1" dirty="0"/>
              <a:t> </a:t>
            </a:r>
            <a:r>
              <a:rPr lang="en-US" sz="2800" b="1" dirty="0" err="1" smtClean="0"/>
              <a:t>motoričkog</a:t>
            </a:r>
            <a:r>
              <a:rPr lang="sr-Latn-ME" sz="2800" b="1" dirty="0"/>
              <a:t> </a:t>
            </a:r>
            <a:r>
              <a:rPr lang="sr-Latn-ME" sz="2800" b="1" dirty="0" smtClean="0"/>
              <a:t>zadatka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i="1" dirty="0" err="1" smtClean="0"/>
              <a:t>Najavljivanje</a:t>
            </a:r>
            <a:endParaRPr lang="en-US" b="1" i="1" dirty="0" smtClean="0"/>
          </a:p>
          <a:p>
            <a:pPr marL="82296" indent="0">
              <a:buNone/>
            </a:pPr>
            <a:endParaRPr lang="sr-Latn-ME" b="1" dirty="0" smtClean="0"/>
          </a:p>
          <a:p>
            <a:r>
              <a:rPr lang="en-US" sz="2400" dirty="0" smtClean="0"/>
              <a:t>Ova </a:t>
            </a:r>
            <a:r>
              <a:rPr lang="en-US" sz="2400" dirty="0" err="1"/>
              <a:t>etapa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počinje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najavljivanjem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novog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zadatka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koje</a:t>
            </a:r>
            <a:r>
              <a:rPr lang="sr-Latn-ME" sz="2400" dirty="0"/>
              <a:t> </a:t>
            </a:r>
            <a:r>
              <a:rPr lang="sv-SE" sz="2400" dirty="0" smtClean="0"/>
              <a:t>će </a:t>
            </a:r>
            <a:r>
              <a:rPr lang="sv-SE" sz="2400" dirty="0"/>
              <a:t>se tog dana učiti, zbog čega mora biti </a:t>
            </a:r>
            <a:r>
              <a:rPr lang="sv-SE" sz="2400" b="1" dirty="0"/>
              <a:t>kratka </a:t>
            </a:r>
            <a:r>
              <a:rPr lang="sv-SE" sz="2400" b="1" dirty="0" smtClean="0"/>
              <a:t>i</a:t>
            </a:r>
            <a:r>
              <a:rPr lang="sr-Latn-ME" sz="2400" b="1" dirty="0" smtClean="0"/>
              <a:t> </a:t>
            </a:r>
            <a:r>
              <a:rPr lang="en-US" sz="2400" b="1" dirty="0" err="1" smtClean="0"/>
              <a:t>glasno</a:t>
            </a:r>
            <a:r>
              <a:rPr lang="en-US" sz="2400" b="1" dirty="0" smtClean="0"/>
              <a:t> </a:t>
            </a:r>
            <a:r>
              <a:rPr lang="sr-Latn-ME" sz="2400" b="1" dirty="0" smtClean="0"/>
              <a:t>prezentirana</a:t>
            </a:r>
            <a:r>
              <a:rPr lang="en-US" sz="2400" b="1" dirty="0" smtClean="0"/>
              <a:t>. </a:t>
            </a:r>
            <a:endParaRPr lang="sr-Latn-ME" sz="2400" b="1" dirty="0" smtClean="0"/>
          </a:p>
          <a:p>
            <a:endParaRPr lang="sr-Latn-ME" sz="2400" dirty="0"/>
          </a:p>
          <a:p>
            <a:r>
              <a:rPr lang="en-US" sz="2400" b="1" dirty="0" err="1" smtClean="0"/>
              <a:t>Svrha</a:t>
            </a:r>
            <a:r>
              <a:rPr lang="en-US" sz="2400" b="1" dirty="0" smtClean="0"/>
              <a:t> </a:t>
            </a:r>
            <a:r>
              <a:rPr lang="en-US" sz="2400" b="1" dirty="0" err="1"/>
              <a:t>najave</a:t>
            </a:r>
            <a:r>
              <a:rPr lang="en-US" sz="2400" b="1" dirty="0"/>
              <a:t> </a:t>
            </a:r>
            <a:r>
              <a:rPr lang="en-US" sz="2400" dirty="0" err="1" smtClean="0"/>
              <a:t>nov</a:t>
            </a:r>
            <a:r>
              <a:rPr lang="sr-Latn-ME" sz="2400" dirty="0" smtClean="0"/>
              <a:t>og</a:t>
            </a:r>
            <a:r>
              <a:rPr lang="en-US" sz="2400" dirty="0" smtClean="0"/>
              <a:t> </a:t>
            </a:r>
            <a:r>
              <a:rPr lang="en-US" sz="2400" dirty="0" err="1" smtClean="0"/>
              <a:t>zada</a:t>
            </a:r>
            <a:r>
              <a:rPr lang="sr-Latn-ME" sz="2400" dirty="0" smtClean="0"/>
              <a:t>tka</a:t>
            </a:r>
            <a:r>
              <a:rPr lang="sr-Latn-ME" sz="2400" dirty="0"/>
              <a:t> </a:t>
            </a:r>
            <a:r>
              <a:rPr lang="en-US" sz="2400" dirty="0" err="1" smtClean="0"/>
              <a:t>svodi</a:t>
            </a:r>
            <a:r>
              <a:rPr lang="en-US" sz="2400" dirty="0" smtClean="0"/>
              <a:t> </a:t>
            </a:r>
            <a:r>
              <a:rPr lang="en-US" sz="2400" dirty="0"/>
              <a:t>se s </a:t>
            </a:r>
            <a:r>
              <a:rPr lang="en-US" sz="2400" dirty="0" err="1"/>
              <a:t>jedne</a:t>
            </a:r>
            <a:r>
              <a:rPr lang="en-US" sz="2400" dirty="0"/>
              <a:t> </a:t>
            </a:r>
            <a:r>
              <a:rPr lang="en-US" sz="2400" dirty="0" err="1"/>
              <a:t>strane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to da </a:t>
            </a:r>
            <a:r>
              <a:rPr lang="en-US" sz="2400" dirty="0" err="1"/>
              <a:t>učenici</a:t>
            </a:r>
            <a:r>
              <a:rPr lang="en-US" sz="2400" dirty="0"/>
              <a:t> </a:t>
            </a:r>
            <a:r>
              <a:rPr lang="en-US" sz="2400" dirty="0" smtClean="0"/>
              <a:t>t</a:t>
            </a:r>
            <a:r>
              <a:rPr lang="sr-Latn-ME" sz="2400" dirty="0" smtClean="0"/>
              <a:t>a</a:t>
            </a:r>
            <a:r>
              <a:rPr lang="en-US" sz="2400" dirty="0" err="1" smtClean="0"/>
              <a:t>čno</a:t>
            </a:r>
            <a:r>
              <a:rPr lang="sr-Latn-ME" sz="2400" dirty="0"/>
              <a:t> </a:t>
            </a:r>
            <a:r>
              <a:rPr lang="pl-PL" sz="2400" dirty="0" smtClean="0"/>
              <a:t>znaju </a:t>
            </a:r>
            <a:r>
              <a:rPr lang="pl-PL" sz="2400" dirty="0"/>
              <a:t>što će na tom satu učiti novo.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363432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Opisivanje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Opisivanje</a:t>
            </a:r>
            <a:r>
              <a:rPr lang="en-US" sz="2400" dirty="0"/>
              <a:t> </a:t>
            </a:r>
            <a:r>
              <a:rPr lang="en-US" sz="2400" dirty="0" smtClean="0"/>
              <a:t>no</a:t>
            </a:r>
            <a:r>
              <a:rPr lang="sr-Latn-ME" sz="2400" dirty="0" smtClean="0"/>
              <a:t>vog</a:t>
            </a:r>
            <a:r>
              <a:rPr lang="en-US" sz="2400" dirty="0" smtClean="0"/>
              <a:t> </a:t>
            </a:r>
            <a:r>
              <a:rPr lang="en-US" sz="2400" dirty="0" err="1" smtClean="0"/>
              <a:t>zad</a:t>
            </a:r>
            <a:r>
              <a:rPr lang="sr-Latn-ME" sz="2400" dirty="0" smtClean="0"/>
              <a:t>atka</a:t>
            </a:r>
            <a:r>
              <a:rPr lang="en-US" sz="2400" dirty="0" smtClean="0"/>
              <a:t> </a:t>
            </a:r>
            <a:r>
              <a:rPr lang="en-US" sz="2400" dirty="0" err="1"/>
              <a:t>podrazumijeva</a:t>
            </a:r>
            <a:r>
              <a:rPr lang="en-US" sz="2400" dirty="0"/>
              <a:t> </a:t>
            </a:r>
            <a:r>
              <a:rPr lang="en-US" sz="2400" dirty="0" err="1" smtClean="0"/>
              <a:t>upućivanje</a:t>
            </a:r>
            <a:r>
              <a:rPr lang="sr-Latn-ME" sz="2400" dirty="0"/>
              <a:t> </a:t>
            </a:r>
            <a:r>
              <a:rPr lang="pl-PL" sz="2400" dirty="0" smtClean="0"/>
              <a:t>učenika </a:t>
            </a:r>
            <a:r>
              <a:rPr lang="pl-PL" sz="2400" dirty="0"/>
              <a:t>na ono </a:t>
            </a:r>
            <a:r>
              <a:rPr lang="pl-PL" sz="2400" b="1" dirty="0"/>
              <a:t>što zapravo </a:t>
            </a:r>
            <a:r>
              <a:rPr lang="pl-PL" sz="2400" b="1" dirty="0" smtClean="0"/>
              <a:t>trebaju </a:t>
            </a:r>
            <a:r>
              <a:rPr lang="en-US" sz="2400" b="1" dirty="0" err="1" smtClean="0"/>
              <a:t>po</a:t>
            </a:r>
            <a:r>
              <a:rPr lang="sr-Latn-ME" sz="2400" b="1" dirty="0" smtClean="0"/>
              <a:t>s</a:t>
            </a:r>
            <a:r>
              <a:rPr lang="en-US" sz="2400" b="1" dirty="0" err="1" smtClean="0"/>
              <a:t>matrati</a:t>
            </a:r>
            <a:r>
              <a:rPr lang="en-US" sz="2400" b="1" dirty="0" smtClean="0"/>
              <a:t> </a:t>
            </a:r>
            <a:r>
              <a:rPr lang="en-US" sz="2400" dirty="0" err="1" smtClean="0"/>
              <a:t>za</a:t>
            </a:r>
            <a:r>
              <a:rPr lang="sr-Latn-ME" sz="2400" dirty="0"/>
              <a:t> </a:t>
            </a:r>
            <a:r>
              <a:rPr lang="en-US" sz="2400" dirty="0" err="1" smtClean="0"/>
              <a:t>vrijeme</a:t>
            </a:r>
            <a:r>
              <a:rPr lang="en-US" sz="2400" dirty="0" smtClean="0"/>
              <a:t> </a:t>
            </a:r>
            <a:r>
              <a:rPr lang="en-US" sz="2400" dirty="0" err="1"/>
              <a:t>demonstracije</a:t>
            </a:r>
            <a:r>
              <a:rPr lang="en-US" sz="2400" dirty="0"/>
              <a:t>. </a:t>
            </a:r>
            <a:endParaRPr lang="sr-Latn-ME" sz="2400" dirty="0" smtClean="0"/>
          </a:p>
          <a:p>
            <a:pPr marL="82296" indent="0">
              <a:buNone/>
            </a:pPr>
            <a:endParaRPr lang="sr-Latn-ME" sz="2400" dirty="0" smtClean="0"/>
          </a:p>
          <a:p>
            <a:r>
              <a:rPr lang="en-US" sz="2400" dirty="0" err="1" smtClean="0"/>
              <a:t>Učenike</a:t>
            </a:r>
            <a:r>
              <a:rPr lang="en-US" sz="2400" dirty="0" smtClean="0"/>
              <a:t> </a:t>
            </a:r>
            <a:r>
              <a:rPr lang="en-US" sz="2400" dirty="0" err="1" smtClean="0"/>
              <a:t>treba</a:t>
            </a:r>
            <a:r>
              <a:rPr lang="sr-Latn-ME" sz="2400" dirty="0"/>
              <a:t> </a:t>
            </a:r>
            <a:r>
              <a:rPr lang="pl-PL" sz="2400" dirty="0" smtClean="0"/>
              <a:t>upozoriti </a:t>
            </a:r>
            <a:r>
              <a:rPr lang="pl-PL" sz="2400" dirty="0"/>
              <a:t>na </a:t>
            </a:r>
            <a:r>
              <a:rPr lang="pl-PL" sz="2400" b="1" dirty="0"/>
              <a:t>bitne </a:t>
            </a:r>
            <a:r>
              <a:rPr lang="pl-PL" sz="2400" b="1" dirty="0" smtClean="0"/>
              <a:t>detalje </a:t>
            </a:r>
            <a:r>
              <a:rPr lang="pl-PL" sz="2400" b="1" dirty="0"/>
              <a:t>pokreta, </a:t>
            </a:r>
            <a:r>
              <a:rPr lang="pl-PL" sz="2400" b="1" dirty="0" smtClean="0"/>
              <a:t>kretanja </a:t>
            </a:r>
            <a:r>
              <a:rPr lang="en-US" sz="2400" b="1" dirty="0" err="1" smtClean="0"/>
              <a:t>ili</a:t>
            </a:r>
            <a:r>
              <a:rPr lang="en-US" sz="2400" b="1" dirty="0" smtClean="0"/>
              <a:t> </a:t>
            </a:r>
            <a:r>
              <a:rPr lang="en-US" sz="2400" b="1" dirty="0" err="1"/>
              <a:t>vježbe</a:t>
            </a:r>
            <a:r>
              <a:rPr lang="en-US" sz="2400" b="1" dirty="0"/>
              <a:t> </a:t>
            </a:r>
            <a:r>
              <a:rPr lang="en-US" sz="2400" dirty="0" err="1"/>
              <a:t>koju</a:t>
            </a:r>
            <a:r>
              <a:rPr lang="en-US" sz="2400" dirty="0"/>
              <a:t> </a:t>
            </a:r>
            <a:r>
              <a:rPr lang="en-US" sz="2400" dirty="0" err="1"/>
              <a:t>će</a:t>
            </a:r>
            <a:r>
              <a:rPr lang="en-US" sz="2400" dirty="0"/>
              <a:t> </a:t>
            </a:r>
            <a:r>
              <a:rPr lang="en-US" sz="2400" dirty="0" err="1"/>
              <a:t>učiti</a:t>
            </a:r>
            <a:r>
              <a:rPr lang="en-US" sz="2400" dirty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en-US" sz="2400" dirty="0" err="1" smtClean="0"/>
              <a:t>Sve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en-US" sz="2400" dirty="0" err="1"/>
              <a:t>treba</a:t>
            </a:r>
            <a:r>
              <a:rPr lang="en-US" sz="2400" dirty="0"/>
              <a:t> </a:t>
            </a:r>
            <a:r>
              <a:rPr lang="en-US" sz="2400" dirty="0" err="1"/>
              <a:t>obaviti</a:t>
            </a:r>
            <a:r>
              <a:rPr lang="en-US" sz="2400" dirty="0"/>
              <a:t> </a:t>
            </a:r>
            <a:r>
              <a:rPr lang="en-US" sz="2400" dirty="0" err="1" smtClean="0"/>
              <a:t>na</a:t>
            </a:r>
            <a:r>
              <a:rPr lang="sr-Latn-ME" sz="2400" dirty="0"/>
              <a:t> </a:t>
            </a:r>
            <a:r>
              <a:rPr lang="en-US" sz="2400" b="1" dirty="0" err="1" smtClean="0"/>
              <a:t>jednostavan</a:t>
            </a:r>
            <a:r>
              <a:rPr lang="en-US" sz="2400" b="1" dirty="0" smtClean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uvjerljiv</a:t>
            </a:r>
            <a:r>
              <a:rPr lang="en-US" sz="2400" b="1" dirty="0"/>
              <a:t> </a:t>
            </a:r>
            <a:r>
              <a:rPr lang="en-US" sz="2400" dirty="0" err="1"/>
              <a:t>način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bi se </a:t>
            </a:r>
            <a:r>
              <a:rPr lang="sr-Latn-ME" sz="2400" dirty="0" smtClean="0"/>
              <a:t>kod </a:t>
            </a:r>
            <a:r>
              <a:rPr lang="en-US" sz="2400" dirty="0" err="1" smtClean="0"/>
              <a:t>učenika</a:t>
            </a:r>
            <a:r>
              <a:rPr lang="en-US" sz="2400" dirty="0" smtClean="0"/>
              <a:t> </a:t>
            </a:r>
            <a:r>
              <a:rPr lang="en-US" sz="2400" dirty="0" err="1"/>
              <a:t>izazvao</a:t>
            </a:r>
            <a:r>
              <a:rPr lang="en-US" sz="2400" dirty="0"/>
              <a:t> </a:t>
            </a:r>
            <a:r>
              <a:rPr lang="en-US" sz="2400" dirty="0" err="1"/>
              <a:t>interes</a:t>
            </a:r>
            <a:r>
              <a:rPr lang="en-US" sz="2400" dirty="0"/>
              <a:t>, </a:t>
            </a:r>
            <a:r>
              <a:rPr lang="en-US" sz="2400" dirty="0" smtClean="0"/>
              <a:t> </a:t>
            </a:r>
            <a:r>
              <a:rPr lang="en-US" sz="2400" dirty="0" err="1" smtClean="0"/>
              <a:t>povećala</a:t>
            </a:r>
            <a:r>
              <a:rPr lang="sr-Latn-ME" sz="2400" dirty="0"/>
              <a:t> </a:t>
            </a:r>
            <a:r>
              <a:rPr lang="pl-PL" sz="2400" dirty="0" smtClean="0"/>
              <a:t>motivacija </a:t>
            </a:r>
            <a:r>
              <a:rPr lang="pl-PL" sz="2400" dirty="0"/>
              <a:t>za rad, odnosno želja za učenjem novoga.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7804563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Demonstracija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Nakon</a:t>
            </a:r>
            <a:r>
              <a:rPr lang="en-US" sz="2400" dirty="0"/>
              <a:t> toga </a:t>
            </a:r>
            <a:r>
              <a:rPr lang="en-US" sz="2400" dirty="0" err="1"/>
              <a:t>treba</a:t>
            </a:r>
            <a:r>
              <a:rPr lang="en-US" sz="2400" dirty="0"/>
              <a:t> </a:t>
            </a:r>
            <a:r>
              <a:rPr lang="en-US" sz="2400" b="1" dirty="0" err="1"/>
              <a:t>demonstrirati</a:t>
            </a:r>
            <a:r>
              <a:rPr lang="en-US" sz="2400" dirty="0"/>
              <a:t> </a:t>
            </a:r>
            <a:r>
              <a:rPr lang="en-US" sz="2400" dirty="0" err="1" smtClean="0"/>
              <a:t>nov</a:t>
            </a:r>
            <a:r>
              <a:rPr lang="sr-Latn-ME" sz="2400" dirty="0" smtClean="0"/>
              <a:t>i elemenat skijaške tehnike </a:t>
            </a:r>
            <a:r>
              <a:rPr lang="pl-PL" sz="2400" dirty="0" smtClean="0"/>
              <a:t>u </a:t>
            </a:r>
            <a:r>
              <a:rPr lang="pl-PL" sz="2400" b="1" dirty="0"/>
              <a:t>finalnom obliku </a:t>
            </a:r>
            <a:r>
              <a:rPr lang="pl-PL" sz="2400" dirty="0"/>
              <a:t>kako bi se kod učenika </a:t>
            </a:r>
            <a:r>
              <a:rPr lang="pl-PL" sz="2400" dirty="0" smtClean="0"/>
              <a:t>stvorila </a:t>
            </a:r>
            <a:r>
              <a:rPr lang="en-US" sz="2400" dirty="0" err="1" smtClean="0"/>
              <a:t>pravilna</a:t>
            </a:r>
            <a:r>
              <a:rPr lang="en-US" sz="2400" dirty="0" smtClean="0"/>
              <a:t> </a:t>
            </a:r>
            <a:r>
              <a:rPr lang="en-US" sz="2400" dirty="0" err="1" smtClean="0"/>
              <a:t>pred</a:t>
            </a:r>
            <a:r>
              <a:rPr lang="sr-Latn-ME" sz="2400" dirty="0" smtClean="0"/>
              <a:t>stava – </a:t>
            </a:r>
            <a:r>
              <a:rPr lang="sr-Latn-ME" sz="2400" b="1" dirty="0" smtClean="0">
                <a:solidFill>
                  <a:srgbClr val="FF0000"/>
                </a:solidFill>
              </a:rPr>
              <a:t>„slika“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o </a:t>
            </a:r>
            <a:r>
              <a:rPr lang="en-US" sz="2400" dirty="0" smtClean="0"/>
              <a:t>novo</a:t>
            </a:r>
            <a:r>
              <a:rPr lang="sr-Latn-ME" sz="2400" dirty="0" smtClean="0"/>
              <a:t>m elementu</a:t>
            </a:r>
            <a:r>
              <a:rPr lang="en-US" sz="2400" dirty="0" smtClean="0"/>
              <a:t> </a:t>
            </a:r>
            <a:r>
              <a:rPr lang="en-US" sz="2400" dirty="0" err="1" smtClean="0"/>
              <a:t>skijašk</a:t>
            </a:r>
            <a:r>
              <a:rPr lang="sr-Latn-ME" sz="2400" dirty="0" smtClean="0"/>
              <a:t>e tehnike</a:t>
            </a:r>
            <a:r>
              <a:rPr lang="en-US" sz="2400" dirty="0" smtClean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sr-Latn-ME" sz="2400" dirty="0" smtClean="0"/>
              <a:t>Da bi učenik stekao </a:t>
            </a:r>
            <a:r>
              <a:rPr lang="en-US" sz="2400" dirty="0" err="1" smtClean="0"/>
              <a:t>jasn</a:t>
            </a:r>
            <a:r>
              <a:rPr lang="sr-Latn-ME" sz="2400" dirty="0" smtClean="0"/>
              <a:t>iju</a:t>
            </a:r>
            <a:r>
              <a:rPr lang="en-US" sz="2400" dirty="0" smtClean="0"/>
              <a:t> </a:t>
            </a:r>
            <a:r>
              <a:rPr lang="en-US" sz="2400" dirty="0" err="1" smtClean="0"/>
              <a:t>pred</a:t>
            </a:r>
            <a:r>
              <a:rPr lang="sr-Latn-ME" sz="2400" dirty="0" smtClean="0"/>
              <a:t>stav</a:t>
            </a:r>
            <a:r>
              <a:rPr lang="en-US" sz="2400" dirty="0" smtClean="0"/>
              <a:t>e </a:t>
            </a:r>
            <a:r>
              <a:rPr lang="en-US" sz="2400" dirty="0"/>
              <a:t>o </a:t>
            </a:r>
            <a:r>
              <a:rPr lang="en-US" sz="2400" dirty="0" err="1" smtClean="0"/>
              <a:t>novom</a:t>
            </a:r>
            <a:r>
              <a:rPr lang="en-US" sz="2400" dirty="0" smtClean="0"/>
              <a:t> </a:t>
            </a:r>
            <a:r>
              <a:rPr lang="en-US" sz="2400" dirty="0" err="1"/>
              <a:t>motoričkom</a:t>
            </a:r>
            <a:r>
              <a:rPr lang="en-US" sz="2400" dirty="0"/>
              <a:t> </a:t>
            </a:r>
            <a:r>
              <a:rPr lang="sr-Latn-ME" sz="2400" dirty="0" smtClean="0"/>
              <a:t>zadatku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pl-PL" sz="2400" dirty="0" smtClean="0"/>
              <a:t>dobro </a:t>
            </a:r>
            <a:r>
              <a:rPr lang="pl-PL" sz="2400" dirty="0"/>
              <a:t>je, kada je god moguće, isto </a:t>
            </a:r>
            <a:r>
              <a:rPr lang="en-US" sz="2400" dirty="0" err="1" smtClean="0"/>
              <a:t>kretanje</a:t>
            </a:r>
            <a:r>
              <a:rPr lang="pl-PL" sz="2400" dirty="0" smtClean="0"/>
              <a:t> </a:t>
            </a:r>
            <a:r>
              <a:rPr lang="pl-PL" sz="2400" b="1" dirty="0" smtClean="0"/>
              <a:t>demonstrirati </a:t>
            </a:r>
            <a:r>
              <a:rPr lang="pl-PL" sz="2400" b="1" dirty="0"/>
              <a:t>s različitih strana</a:t>
            </a:r>
            <a:r>
              <a:rPr lang="pl-PL" sz="2400" dirty="0"/>
              <a:t>. </a:t>
            </a:r>
            <a:endParaRPr lang="pl-PL" sz="2400" dirty="0" smtClean="0"/>
          </a:p>
          <a:p>
            <a:pPr marL="82296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257545258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hr-HR" altLang="en-US" sz="2400" b="1" dirty="0"/>
              <a:t>Da bi pokazivanje bilo potpuno uspješno, potrebno je obratiti pažnju </a:t>
            </a:r>
            <a:r>
              <a:rPr lang="hr-HR" altLang="en-US" sz="2400" b="1" dirty="0" smtClean="0"/>
              <a:t>na sledeće</a:t>
            </a:r>
            <a:r>
              <a:rPr lang="hr-HR" altLang="en-US" sz="2400" dirty="0" smtClean="0"/>
              <a:t>:</a:t>
            </a:r>
            <a:endParaRPr lang="hr-HR" altLang="en-US" sz="2400" dirty="0"/>
          </a:p>
          <a:p>
            <a:pPr>
              <a:lnSpc>
                <a:spcPct val="80000"/>
              </a:lnSpc>
              <a:buNone/>
            </a:pPr>
            <a:endParaRPr lang="hr-HR" altLang="en-US" sz="2400" dirty="0"/>
          </a:p>
          <a:p>
            <a:pPr>
              <a:lnSpc>
                <a:spcPct val="80000"/>
              </a:lnSpc>
            </a:pPr>
            <a:r>
              <a:rPr lang="hr-HR" altLang="en-US" sz="2400" b="1" dirty="0" smtClean="0"/>
              <a:t>1)</a:t>
            </a:r>
            <a:r>
              <a:rPr lang="hr-HR" altLang="en-US" sz="2400" dirty="0" smtClean="0"/>
              <a:t> </a:t>
            </a:r>
            <a:r>
              <a:rPr lang="hr-HR" altLang="en-US" sz="2400" dirty="0"/>
              <a:t>	Sa </a:t>
            </a:r>
            <a:r>
              <a:rPr lang="hr-HR" altLang="en-US" sz="2400" b="1" dirty="0"/>
              <a:t>prvim</a:t>
            </a:r>
            <a:r>
              <a:rPr lang="hr-HR" altLang="en-US" sz="2400" dirty="0"/>
              <a:t> pokazivanjem treba pružiti </a:t>
            </a:r>
            <a:r>
              <a:rPr lang="hr-HR" altLang="en-US" sz="2400" b="1" dirty="0">
                <a:solidFill>
                  <a:srgbClr val="FF0000"/>
                </a:solidFill>
              </a:rPr>
              <a:t>cjelovitu predstavu o pokretu</a:t>
            </a:r>
            <a:r>
              <a:rPr lang="hr-HR" altLang="en-US" sz="2400" dirty="0" smtClean="0"/>
              <a:t>, zadatku</a:t>
            </a:r>
            <a:r>
              <a:rPr lang="hr-HR" altLang="en-US" sz="2400" dirty="0"/>
              <a:t>, elementu, </a:t>
            </a:r>
            <a:r>
              <a:rPr lang="hr-HR" altLang="en-US" sz="2400" b="1" dirty="0">
                <a:solidFill>
                  <a:srgbClr val="FF0000"/>
                </a:solidFill>
              </a:rPr>
              <a:t>izvodeći ga orginalno</a:t>
            </a:r>
            <a:r>
              <a:rPr lang="hr-HR" altLang="en-US" sz="2400" dirty="0"/>
              <a:t>, tj. demonstrirati ga u konačnom obliku, cjelovito, bez prekida sa  brzinom, amplitudom, tempom kako se inače izvodi, </a:t>
            </a:r>
            <a:r>
              <a:rPr lang="hr-HR" altLang="en-US" sz="2400" b="1" dirty="0"/>
              <a:t>ponoviti  više puta.</a:t>
            </a:r>
          </a:p>
          <a:p>
            <a:pPr>
              <a:lnSpc>
                <a:spcPct val="80000"/>
              </a:lnSpc>
              <a:buNone/>
            </a:pPr>
            <a:endParaRPr lang="hr-HR" altLang="en-US" sz="2400" dirty="0"/>
          </a:p>
          <a:p>
            <a:pPr>
              <a:lnSpc>
                <a:spcPct val="80000"/>
              </a:lnSpc>
            </a:pPr>
            <a:r>
              <a:rPr lang="hr-HR" altLang="en-US" sz="2400" b="1" dirty="0" smtClean="0"/>
              <a:t>2)  </a:t>
            </a:r>
            <a:r>
              <a:rPr lang="hr-HR" altLang="en-US" sz="2400" dirty="0"/>
              <a:t>	</a:t>
            </a:r>
            <a:r>
              <a:rPr lang="hr-HR" altLang="en-US" sz="2400" b="1" dirty="0"/>
              <a:t>Druga</a:t>
            </a:r>
            <a:r>
              <a:rPr lang="hr-HR" altLang="en-US" sz="2400" dirty="0"/>
              <a:t> demonstracija treba biti </a:t>
            </a:r>
            <a:r>
              <a:rPr lang="hr-HR" altLang="en-US" sz="2400" b="1" dirty="0">
                <a:solidFill>
                  <a:srgbClr val="FF0000"/>
                </a:solidFill>
              </a:rPr>
              <a:t>laganija i s naglaskom </a:t>
            </a:r>
            <a:r>
              <a:rPr lang="hr-HR" altLang="en-US" sz="2400" dirty="0"/>
              <a:t>na one elemente za koje </a:t>
            </a:r>
            <a:r>
              <a:rPr lang="hr-HR" altLang="en-US" sz="2400" dirty="0" smtClean="0"/>
              <a:t>učitelj </a:t>
            </a:r>
            <a:r>
              <a:rPr lang="hr-HR" altLang="en-US" sz="2400" dirty="0"/>
              <a:t>pretpostavlja da će ih učenici teže izvoditi.</a:t>
            </a:r>
          </a:p>
        </p:txBody>
      </p:sp>
    </p:spTree>
    <p:extLst>
      <p:ext uri="{BB962C8B-B14F-4D97-AF65-F5344CB8AC3E}">
        <p14:creationId xmlns:p14="http://schemas.microsoft.com/office/powerpoint/2010/main" val="398195153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hr-HR" altLang="en-US" sz="2400" b="1" dirty="0" smtClean="0"/>
          </a:p>
          <a:p>
            <a:pPr>
              <a:lnSpc>
                <a:spcPct val="80000"/>
              </a:lnSpc>
            </a:pPr>
            <a:r>
              <a:rPr lang="hr-HR" altLang="en-US" sz="2400" b="1" dirty="0" smtClean="0"/>
              <a:t>3)</a:t>
            </a:r>
            <a:r>
              <a:rPr lang="hr-HR" altLang="en-US" sz="2400" dirty="0"/>
              <a:t>	Demonstracija pokretom treba da je </a:t>
            </a:r>
            <a:r>
              <a:rPr lang="hr-HR" altLang="en-US" sz="2400" b="1" dirty="0">
                <a:solidFill>
                  <a:srgbClr val="FF0000"/>
                </a:solidFill>
              </a:rPr>
              <a:t>«pregledna» </a:t>
            </a:r>
            <a:r>
              <a:rPr lang="hr-HR" altLang="en-US" sz="2400" dirty="0"/>
              <a:t>što znači da za vrijeme demonstracije </a:t>
            </a:r>
            <a:r>
              <a:rPr lang="hr-HR" altLang="en-US" sz="2400" dirty="0" smtClean="0"/>
              <a:t>učenici </a:t>
            </a:r>
            <a:r>
              <a:rPr lang="hr-HR" altLang="en-US" sz="2400" dirty="0"/>
              <a:t>moraju biti na mjestu s kojeg najbolje mogu posmatrati demonstraciju.</a:t>
            </a:r>
          </a:p>
          <a:p>
            <a:pPr>
              <a:lnSpc>
                <a:spcPct val="80000"/>
              </a:lnSpc>
            </a:pPr>
            <a:endParaRPr lang="hr-HR" altLang="en-US" sz="2400" dirty="0"/>
          </a:p>
          <a:p>
            <a:pPr algn="just">
              <a:lnSpc>
                <a:spcPct val="90000"/>
              </a:lnSpc>
              <a:buNone/>
            </a:pPr>
            <a:endParaRPr lang="hr-HR" altLang="en-US" sz="2400" dirty="0"/>
          </a:p>
          <a:p>
            <a:pPr algn="just">
              <a:lnSpc>
                <a:spcPct val="90000"/>
              </a:lnSpc>
            </a:pPr>
            <a:r>
              <a:rPr lang="hr-HR" altLang="en-US" sz="2400" dirty="0"/>
              <a:t>U nekim slučajevima vježba-zadatak se mora </a:t>
            </a:r>
            <a:r>
              <a:rPr lang="hr-HR" altLang="en-US" sz="2400" b="1" dirty="0"/>
              <a:t>pokazati sa više strana</a:t>
            </a:r>
            <a:r>
              <a:rPr lang="hr-HR" altLang="en-US" sz="2400" dirty="0"/>
              <a:t> </a:t>
            </a:r>
            <a:r>
              <a:rPr lang="hr-HR" altLang="en-US" sz="2400" dirty="0" smtClean="0"/>
              <a:t>(</a:t>
            </a:r>
            <a:r>
              <a:rPr lang="hr-HR" altLang="en-US" sz="2400" dirty="0" smtClean="0"/>
              <a:t>učitelj</a:t>
            </a:r>
            <a:r>
              <a:rPr lang="hr-HR" altLang="en-US" sz="2400" dirty="0" smtClean="0"/>
              <a:t> </a:t>
            </a:r>
            <a:r>
              <a:rPr lang="hr-HR" altLang="en-US" sz="2400" dirty="0"/>
              <a:t>– demonstrator okrenut licem, bokom, a </a:t>
            </a:r>
            <a:r>
              <a:rPr lang="hr-HR" altLang="en-US" sz="2400" dirty="0" smtClean="0"/>
              <a:t>nekada</a:t>
            </a:r>
            <a:r>
              <a:rPr lang="hr-HR" altLang="en-US" sz="2400" dirty="0" smtClean="0"/>
              <a:t> </a:t>
            </a:r>
            <a:r>
              <a:rPr lang="hr-HR" altLang="en-US" sz="2400" dirty="0"/>
              <a:t>i leđima prema </a:t>
            </a:r>
            <a:r>
              <a:rPr lang="hr-HR" altLang="en-US" sz="2400" dirty="0" smtClean="0"/>
              <a:t>učenicima.</a:t>
            </a:r>
            <a:endParaRPr lang="hr-HR" alt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43741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Obja</a:t>
            </a:r>
            <a:r>
              <a:rPr lang="sr-Latn-ME" sz="3200" dirty="0"/>
              <a:t>š</a:t>
            </a:r>
            <a:r>
              <a:rPr lang="en-US" sz="3200" dirty="0" err="1" smtClean="0"/>
              <a:t>njenje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pl-PL" sz="2400" dirty="0" smtClean="0"/>
              <a:t>Odmah </a:t>
            </a:r>
            <a:r>
              <a:rPr lang="pl-PL" sz="2400" b="1" dirty="0"/>
              <a:t>nakon demonstracije</a:t>
            </a:r>
            <a:r>
              <a:rPr lang="pl-PL" sz="2400" dirty="0"/>
              <a:t>, ako je </a:t>
            </a:r>
            <a:r>
              <a:rPr lang="pl-PL" sz="2400" dirty="0" smtClean="0"/>
              <a:t>potrebno, </a:t>
            </a:r>
            <a:r>
              <a:rPr lang="pl-PL" sz="2400" b="1" dirty="0" smtClean="0"/>
              <a:t>slijedi </a:t>
            </a:r>
            <a:r>
              <a:rPr lang="pl-PL" sz="2400" b="1" dirty="0"/>
              <a:t>objašnjenje </a:t>
            </a:r>
            <a:r>
              <a:rPr lang="pl-PL" sz="2400" dirty="0"/>
              <a:t>koje mora biti kratko, </a:t>
            </a:r>
            <a:r>
              <a:rPr lang="pl-PL" sz="2400" dirty="0" smtClean="0"/>
              <a:t>jasno, </a:t>
            </a:r>
            <a:r>
              <a:rPr lang="en-US" sz="2400" dirty="0" err="1" smtClean="0"/>
              <a:t>dovoljno</a:t>
            </a:r>
            <a:r>
              <a:rPr lang="en-US" sz="2400" dirty="0" smtClean="0"/>
              <a:t> </a:t>
            </a:r>
            <a:r>
              <a:rPr lang="en-US" sz="2400" dirty="0" err="1"/>
              <a:t>glasno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b="1" dirty="0"/>
              <a:t>s </a:t>
            </a:r>
            <a:r>
              <a:rPr lang="en-US" sz="2400" b="1" dirty="0" err="1"/>
              <a:t>naglašavanjem</a:t>
            </a:r>
            <a:r>
              <a:rPr lang="en-US" sz="2400" b="1" dirty="0"/>
              <a:t> </a:t>
            </a:r>
            <a:r>
              <a:rPr lang="en-US" sz="2400" dirty="0" err="1"/>
              <a:t>onog</a:t>
            </a:r>
            <a:r>
              <a:rPr lang="en-US" sz="2400" dirty="0"/>
              <a:t> </a:t>
            </a:r>
            <a:r>
              <a:rPr lang="en-US" sz="2400" dirty="0" err="1" smtClean="0"/>
              <a:t>dijela</a:t>
            </a:r>
            <a:r>
              <a:rPr lang="sr-Latn-ME" sz="2400" dirty="0"/>
              <a:t> </a:t>
            </a:r>
            <a:r>
              <a:rPr lang="pl-PL" sz="2400" dirty="0" smtClean="0"/>
              <a:t>u </a:t>
            </a:r>
            <a:r>
              <a:rPr lang="pl-PL" sz="2400" dirty="0"/>
              <a:t>motoričkom </a:t>
            </a:r>
            <a:r>
              <a:rPr lang="pl-PL" sz="2400" dirty="0" smtClean="0"/>
              <a:t>zadatku </a:t>
            </a:r>
            <a:r>
              <a:rPr lang="pl-PL" sz="2400" b="1" dirty="0" smtClean="0">
                <a:solidFill>
                  <a:srgbClr val="FF0000"/>
                </a:solidFill>
              </a:rPr>
              <a:t>koji </a:t>
            </a:r>
            <a:r>
              <a:rPr lang="pl-PL" sz="2400" b="1" dirty="0">
                <a:solidFill>
                  <a:srgbClr val="FF0000"/>
                </a:solidFill>
              </a:rPr>
              <a:t>je </a:t>
            </a:r>
            <a:r>
              <a:rPr lang="pl-PL" sz="2400" b="1" dirty="0" smtClean="0">
                <a:solidFill>
                  <a:srgbClr val="FF0000"/>
                </a:solidFill>
              </a:rPr>
              <a:t>najbitiniji.</a:t>
            </a:r>
            <a:endParaRPr lang="pl-PL" sz="2400" b="1" dirty="0">
              <a:solidFill>
                <a:srgbClr val="FF0000"/>
              </a:solidFill>
            </a:endParaRPr>
          </a:p>
          <a:p>
            <a:endParaRPr lang="sr-Latn-ME" sz="2400" dirty="0" smtClean="0"/>
          </a:p>
          <a:p>
            <a:r>
              <a:rPr lang="en-US" sz="2400" dirty="0" err="1" smtClean="0"/>
              <a:t>Nakon</a:t>
            </a:r>
            <a:r>
              <a:rPr lang="en-US" sz="2400" dirty="0" smtClean="0"/>
              <a:t> </a:t>
            </a:r>
            <a:r>
              <a:rPr lang="en-US" sz="2400" dirty="0"/>
              <a:t>toga se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vrijeme</a:t>
            </a:r>
            <a:r>
              <a:rPr lang="en-US" sz="2400" dirty="0"/>
              <a:t> </a:t>
            </a:r>
            <a:r>
              <a:rPr lang="en-US" sz="2400" dirty="0" err="1"/>
              <a:t>vježbanja</a:t>
            </a:r>
            <a:r>
              <a:rPr lang="en-US" sz="2400" dirty="0"/>
              <a:t> </a:t>
            </a:r>
            <a:r>
              <a:rPr lang="en-US" sz="2400" b="1" dirty="0" err="1"/>
              <a:t>demonstracija</a:t>
            </a:r>
            <a:r>
              <a:rPr lang="en-US" sz="2400" b="1" dirty="0"/>
              <a:t> </a:t>
            </a:r>
            <a:r>
              <a:rPr lang="en-US" sz="2400" b="1" dirty="0" err="1" smtClean="0"/>
              <a:t>i</a:t>
            </a:r>
            <a:r>
              <a:rPr lang="sr-Latn-ME" sz="2400" b="1" dirty="0"/>
              <a:t> </a:t>
            </a:r>
            <a:r>
              <a:rPr lang="en-US" sz="2400" b="1" dirty="0" err="1" smtClean="0"/>
              <a:t>objašnjavanje</a:t>
            </a:r>
            <a:r>
              <a:rPr lang="en-US" sz="2400" b="1" dirty="0" smtClean="0"/>
              <a:t> </a:t>
            </a:r>
            <a:r>
              <a:rPr lang="sr-Latn-ME" sz="2400" b="1" dirty="0"/>
              <a:t>s</a:t>
            </a:r>
            <a:r>
              <a:rPr lang="en-US" sz="2400" b="1" dirty="0" err="1" smtClean="0"/>
              <a:t>mjenjuju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2911241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Izvodjenje motoričkog zadatka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Nakon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učenici</a:t>
            </a:r>
            <a:r>
              <a:rPr lang="en-US" sz="2400" dirty="0"/>
              <a:t> </a:t>
            </a:r>
            <a:r>
              <a:rPr lang="en-US" sz="2400" dirty="0" err="1"/>
              <a:t>stekli</a:t>
            </a:r>
            <a:r>
              <a:rPr lang="en-US" sz="2400" dirty="0"/>
              <a:t> </a:t>
            </a:r>
            <a:r>
              <a:rPr lang="en-US" sz="2400" dirty="0" err="1" smtClean="0"/>
              <a:t>pred</a:t>
            </a:r>
            <a:r>
              <a:rPr lang="sr-Latn-ME" sz="2400" dirty="0" smtClean="0"/>
              <a:t>stav</a:t>
            </a:r>
            <a:r>
              <a:rPr lang="en-US" sz="2400" dirty="0" smtClean="0"/>
              <a:t>u </a:t>
            </a:r>
            <a:r>
              <a:rPr lang="en-US" sz="2400" dirty="0"/>
              <a:t>o </a:t>
            </a:r>
            <a:r>
              <a:rPr lang="en-US" sz="2400" dirty="0" smtClean="0"/>
              <a:t>novo</a:t>
            </a:r>
            <a:r>
              <a:rPr lang="sr-Latn-ME" sz="2400" dirty="0" smtClean="0"/>
              <a:t>m</a:t>
            </a:r>
            <a:r>
              <a:rPr lang="en-US" sz="2400" dirty="0" smtClean="0"/>
              <a:t> </a:t>
            </a:r>
            <a:r>
              <a:rPr lang="en-US" sz="2400" dirty="0" err="1" smtClean="0"/>
              <a:t>zada</a:t>
            </a:r>
            <a:r>
              <a:rPr lang="sr-Latn-ME" sz="2400" dirty="0" smtClean="0"/>
              <a:t>tku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sr-Latn-ME" sz="2400" dirty="0"/>
              <a:t> </a:t>
            </a:r>
            <a:r>
              <a:rPr lang="pl-PL" sz="2400" b="1" dirty="0" smtClean="0"/>
              <a:t>misaono je preradili</a:t>
            </a:r>
            <a:r>
              <a:rPr lang="en-US" sz="2400" b="1" dirty="0" smtClean="0"/>
              <a:t> u </a:t>
            </a:r>
            <a:r>
              <a:rPr lang="sr-Latn-ME" sz="2400" b="1" dirty="0" smtClean="0"/>
              <a:t>„glavi“</a:t>
            </a:r>
            <a:r>
              <a:rPr lang="pl-PL" sz="2400" dirty="0" smtClean="0"/>
              <a:t>, </a:t>
            </a:r>
          </a:p>
          <a:p>
            <a:r>
              <a:rPr lang="pl-PL" sz="2400" b="1" dirty="0" smtClean="0"/>
              <a:t>prelaze </a:t>
            </a:r>
            <a:r>
              <a:rPr lang="pl-PL" sz="2400" b="1" dirty="0"/>
              <a:t>na </a:t>
            </a:r>
            <a:r>
              <a:rPr lang="pl-PL" sz="2400" b="1" dirty="0" smtClean="0"/>
              <a:t>njeno </a:t>
            </a:r>
            <a:r>
              <a:rPr lang="pl-PL" sz="2400" b="1" dirty="0"/>
              <a:t>izvođenje. </a:t>
            </a:r>
            <a:endParaRPr lang="pl-PL" sz="2400" dirty="0"/>
          </a:p>
          <a:p>
            <a:endParaRPr lang="pl-PL" sz="2400" dirty="0" smtClean="0"/>
          </a:p>
          <a:p>
            <a:r>
              <a:rPr lang="pl-PL" sz="2400" dirty="0" smtClean="0"/>
              <a:t>Za </a:t>
            </a:r>
            <a:r>
              <a:rPr lang="pt-BR" sz="2400" dirty="0" smtClean="0"/>
              <a:t>očekivati </a:t>
            </a:r>
            <a:r>
              <a:rPr lang="pt-BR" sz="2400" dirty="0"/>
              <a:t>je da će </a:t>
            </a:r>
            <a:r>
              <a:rPr lang="pt-BR" sz="2400" b="1" dirty="0"/>
              <a:t>prvo izvođenje </a:t>
            </a:r>
            <a:r>
              <a:rPr lang="pt-BR" sz="2400" dirty="0" smtClean="0"/>
              <a:t>nov</a:t>
            </a:r>
            <a:r>
              <a:rPr lang="sr-Latn-ME" sz="2400" dirty="0" smtClean="0"/>
              <a:t>og</a:t>
            </a:r>
            <a:r>
              <a:rPr lang="pt-BR" sz="2400" dirty="0" smtClean="0"/>
              <a:t> zada</a:t>
            </a:r>
            <a:r>
              <a:rPr lang="sr-Latn-ME" sz="2400" dirty="0" smtClean="0"/>
              <a:t>tka</a:t>
            </a:r>
            <a:r>
              <a:rPr lang="sr-Latn-ME" sz="2400" dirty="0"/>
              <a:t> </a:t>
            </a:r>
            <a:r>
              <a:rPr lang="en-US" sz="2400" dirty="0" err="1" smtClean="0"/>
              <a:t>svaki</a:t>
            </a:r>
            <a:r>
              <a:rPr lang="en-US" sz="2400" dirty="0" smtClean="0"/>
              <a:t> </a:t>
            </a:r>
            <a:r>
              <a:rPr lang="en-US" sz="2400" dirty="0" err="1"/>
              <a:t>učenik</a:t>
            </a:r>
            <a:r>
              <a:rPr lang="en-US" sz="2400" dirty="0"/>
              <a:t> „</a:t>
            </a:r>
            <a:r>
              <a:rPr lang="en-US" sz="2400" dirty="0" err="1"/>
              <a:t>doživjeti</a:t>
            </a:r>
            <a:r>
              <a:rPr lang="en-US" sz="2400" dirty="0"/>
              <a:t>"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svoj</a:t>
            </a:r>
            <a:r>
              <a:rPr lang="en-US" sz="2400" dirty="0"/>
              <a:t> </a:t>
            </a:r>
            <a:r>
              <a:rPr lang="en-US" sz="2400" dirty="0" err="1"/>
              <a:t>način</a:t>
            </a:r>
            <a:r>
              <a:rPr lang="en-US" sz="2400" dirty="0"/>
              <a:t>, da </a:t>
            </a:r>
            <a:r>
              <a:rPr lang="en-US" sz="2400" dirty="0" err="1" smtClean="0"/>
              <a:t>će</a:t>
            </a:r>
            <a:r>
              <a:rPr lang="sr-Latn-ME" sz="2400" dirty="0"/>
              <a:t> </a:t>
            </a:r>
            <a:r>
              <a:rPr lang="it-IT" sz="2400" dirty="0" smtClean="0"/>
              <a:t>med</a:t>
            </a:r>
            <a:r>
              <a:rPr lang="sr-Latn-ME" sz="2400" dirty="0" smtClean="0"/>
              <a:t>j</a:t>
            </a:r>
            <a:r>
              <a:rPr lang="it-IT" sz="2400" dirty="0" smtClean="0"/>
              <a:t>u </a:t>
            </a:r>
            <a:r>
              <a:rPr lang="it-IT" sz="2400" dirty="0"/>
              <a:t>učenicima biti razlika</a:t>
            </a:r>
            <a:r>
              <a:rPr lang="it-IT" sz="2400" i="1" dirty="0"/>
              <a:t>, </a:t>
            </a:r>
            <a:r>
              <a:rPr lang="it-IT" sz="2400" dirty="0"/>
              <a:t>koje treba i </a:t>
            </a:r>
            <a:r>
              <a:rPr lang="pt-BR" sz="2400" dirty="0" smtClean="0"/>
              <a:t>uvažavati</a:t>
            </a:r>
            <a:r>
              <a:rPr lang="pt-BR" sz="2400" dirty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pt-BR" sz="2400" dirty="0" smtClean="0"/>
              <a:t>Zato </a:t>
            </a:r>
            <a:r>
              <a:rPr lang="pt-BR" sz="2400" dirty="0"/>
              <a:t>je </a:t>
            </a:r>
            <a:r>
              <a:rPr lang="pt-BR" sz="2400" b="1" dirty="0"/>
              <a:t>cilj ove faze </a:t>
            </a:r>
            <a:r>
              <a:rPr lang="pt-BR" sz="2400" dirty="0"/>
              <a:t>učenja da </a:t>
            </a:r>
            <a:r>
              <a:rPr lang="pt-BR" sz="2400" dirty="0" smtClean="0"/>
              <a:t>se</a:t>
            </a:r>
            <a:r>
              <a:rPr lang="sr-Latn-ME" sz="2400" dirty="0" smtClean="0"/>
              <a:t> </a:t>
            </a:r>
            <a:r>
              <a:rPr lang="sr-Latn-ME" sz="2400" dirty="0" smtClean="0"/>
              <a:t>elemenat skijaške tehnike</a:t>
            </a:r>
            <a:r>
              <a:rPr lang="en-US" sz="2400" dirty="0" smtClean="0"/>
              <a:t>  </a:t>
            </a:r>
            <a:r>
              <a:rPr lang="en-US" sz="2400" dirty="0" err="1"/>
              <a:t>izvodi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u </a:t>
            </a:r>
            <a:r>
              <a:rPr lang="en-US" sz="2400" b="1" dirty="0" err="1">
                <a:solidFill>
                  <a:srgbClr val="FF0000"/>
                </a:solidFill>
              </a:rPr>
              <a:t>osnovnoj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strukturi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što</a:t>
            </a:r>
            <a:r>
              <a:rPr lang="sr-Latn-ME" sz="2400" dirty="0"/>
              <a:t> </a:t>
            </a:r>
            <a:r>
              <a:rPr lang="en-US" sz="2400" dirty="0" smtClean="0"/>
              <a:t>je </a:t>
            </a:r>
            <a:r>
              <a:rPr lang="en-US" sz="2400" dirty="0" err="1"/>
              <a:t>moguće</a:t>
            </a:r>
            <a:r>
              <a:rPr lang="en-US" sz="2400" dirty="0"/>
              <a:t> </a:t>
            </a:r>
            <a:r>
              <a:rPr lang="en-US" sz="2400" b="1" dirty="0" err="1"/>
              <a:t>pravilnije</a:t>
            </a:r>
            <a:r>
              <a:rPr lang="en-US" sz="2400" b="1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18491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sr-Latn-ME" dirty="0" smtClean="0"/>
          </a:p>
          <a:p>
            <a:r>
              <a:rPr lang="sr-Latn-ME" dirty="0" smtClean="0"/>
              <a:t>Cilj predavanja</a:t>
            </a:r>
          </a:p>
          <a:p>
            <a:r>
              <a:rPr lang="sr-Latn-ME" dirty="0" smtClean="0"/>
              <a:t>Oblici organizacije nastave</a:t>
            </a:r>
            <a:r>
              <a:rPr lang="en-US" dirty="0" smtClean="0"/>
              <a:t> </a:t>
            </a:r>
            <a:r>
              <a:rPr lang="en-US" dirty="0" err="1" smtClean="0"/>
              <a:t>skijanja</a:t>
            </a:r>
            <a:endParaRPr lang="sr-Latn-ME" dirty="0" smtClean="0"/>
          </a:p>
          <a:p>
            <a:r>
              <a:rPr lang="sr-Latn-ME" dirty="0"/>
              <a:t>Etape nastavnog procesa</a:t>
            </a:r>
          </a:p>
          <a:p>
            <a:r>
              <a:rPr lang="sr-Latn-ME" dirty="0" smtClean="0"/>
              <a:t>Trajanje pojedinih </a:t>
            </a:r>
            <a:r>
              <a:rPr lang="sr-Latn-ME" dirty="0"/>
              <a:t>etapa</a:t>
            </a:r>
          </a:p>
          <a:p>
            <a:r>
              <a:rPr lang="sr-Latn-ME" dirty="0"/>
              <a:t>Kada se 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čin primjenjuju </a:t>
            </a:r>
            <a:r>
              <a:rPr lang="sr-Latn-ME" dirty="0"/>
              <a:t>etapa</a:t>
            </a:r>
          </a:p>
          <a:p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058068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sr-Latn-ME" sz="3200" b="1" dirty="0"/>
              <a:t>I</a:t>
            </a:r>
            <a:r>
              <a:rPr lang="en-US" sz="3200" b="1" dirty="0" err="1" smtClean="0"/>
              <a:t>spravljanje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grešaka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Treba očekivati da će učenici pri izvođenju </a:t>
            </a:r>
            <a:r>
              <a:rPr lang="it-IT" sz="2400" dirty="0" smtClean="0"/>
              <a:t>nov</a:t>
            </a:r>
            <a:r>
              <a:rPr lang="sr-Latn-ME" sz="2400" dirty="0" smtClean="0"/>
              <a:t>og</a:t>
            </a:r>
            <a:r>
              <a:rPr lang="sr-Latn-ME" sz="2400" dirty="0"/>
              <a:t> </a:t>
            </a:r>
            <a:r>
              <a:rPr lang="en-US" sz="2400" dirty="0" err="1" smtClean="0"/>
              <a:t>zada</a:t>
            </a:r>
            <a:r>
              <a:rPr lang="sr-Latn-ME" sz="2400" dirty="0" smtClean="0"/>
              <a:t>tka</a:t>
            </a:r>
            <a:r>
              <a:rPr lang="en-US" sz="2400" dirty="0" smtClean="0"/>
              <a:t> </a:t>
            </a:r>
            <a:r>
              <a:rPr lang="en-US" sz="2400" dirty="0" err="1"/>
              <a:t>griješiti</a:t>
            </a:r>
            <a:r>
              <a:rPr lang="en-US" sz="2400" dirty="0"/>
              <a:t> — </a:t>
            </a:r>
            <a:r>
              <a:rPr lang="en-US" sz="2400" dirty="0" err="1"/>
              <a:t>neki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, </a:t>
            </a:r>
            <a:r>
              <a:rPr lang="en-US" sz="2400" dirty="0" err="1"/>
              <a:t>neki</a:t>
            </a:r>
            <a:r>
              <a:rPr lang="en-US" sz="2400" dirty="0"/>
              <a:t> </a:t>
            </a:r>
            <a:r>
              <a:rPr lang="en-US" sz="2400" dirty="0" err="1"/>
              <a:t>manje</a:t>
            </a:r>
            <a:r>
              <a:rPr lang="en-US" sz="2400" dirty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en-US" sz="2400" dirty="0" smtClean="0"/>
              <a:t>To </a:t>
            </a:r>
            <a:r>
              <a:rPr lang="en-US" sz="2400" dirty="0" err="1" smtClean="0"/>
              <a:t>treba</a:t>
            </a:r>
            <a:r>
              <a:rPr lang="sr-Latn-ME" sz="2400" dirty="0"/>
              <a:t> </a:t>
            </a:r>
            <a:r>
              <a:rPr lang="en-US" sz="2400" dirty="0" err="1" smtClean="0"/>
              <a:t>prihvatiti</a:t>
            </a:r>
            <a:r>
              <a:rPr lang="en-US" sz="2400" dirty="0" smtClean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b="1" dirty="0" err="1"/>
              <a:t>sastavni</a:t>
            </a:r>
            <a:r>
              <a:rPr lang="en-US" sz="2400" b="1" dirty="0"/>
              <a:t> </a:t>
            </a:r>
            <a:r>
              <a:rPr lang="en-US" sz="2400" b="1" dirty="0" err="1"/>
              <a:t>dio</a:t>
            </a:r>
            <a:r>
              <a:rPr lang="en-US" sz="2400" b="1" dirty="0"/>
              <a:t> </a:t>
            </a:r>
            <a:r>
              <a:rPr lang="en-US" sz="2400" b="1" dirty="0" err="1"/>
              <a:t>nastavnog</a:t>
            </a:r>
            <a:r>
              <a:rPr lang="en-US" sz="2400" b="1" dirty="0"/>
              <a:t> </a:t>
            </a:r>
            <a:r>
              <a:rPr lang="en-US" sz="2400" b="1" dirty="0" err="1" smtClean="0"/>
              <a:t>procesa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en-US" sz="2400" dirty="0" smtClean="0"/>
              <a:t>ne</a:t>
            </a:r>
            <a:r>
              <a:rPr lang="sr-Latn-ME" sz="2400" dirty="0" smtClean="0"/>
              <a:t>za</a:t>
            </a:r>
            <a:r>
              <a:rPr lang="en-US" sz="2400" dirty="0" err="1" smtClean="0"/>
              <a:t>visno</a:t>
            </a:r>
            <a:r>
              <a:rPr lang="en-US" sz="2400" dirty="0" smtClean="0"/>
              <a:t> o</a:t>
            </a:r>
            <a:r>
              <a:rPr lang="sr-Latn-ME" sz="2400" dirty="0" smtClean="0"/>
              <a:t>d toga</a:t>
            </a:r>
            <a:r>
              <a:rPr lang="en-US" sz="2400" dirty="0" smtClean="0"/>
              <a:t> </a:t>
            </a:r>
            <a:r>
              <a:rPr lang="en-US" sz="2400" dirty="0" err="1"/>
              <a:t>koliko</a:t>
            </a:r>
            <a:r>
              <a:rPr lang="en-US" sz="2400" dirty="0"/>
              <a:t> </a:t>
            </a:r>
            <a:r>
              <a:rPr lang="en-US" sz="2400" dirty="0" err="1"/>
              <a:t>učenika</a:t>
            </a:r>
            <a:r>
              <a:rPr lang="en-US" sz="2400" dirty="0"/>
              <a:t> </a:t>
            </a:r>
            <a:r>
              <a:rPr lang="en-US" sz="2400" dirty="0" err="1"/>
              <a:t>griješi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kakve</a:t>
            </a:r>
            <a:r>
              <a:rPr lang="en-US" sz="2400" dirty="0"/>
              <a:t> </a:t>
            </a:r>
            <a:r>
              <a:rPr lang="en-US" sz="2400" dirty="0" err="1" smtClean="0"/>
              <a:t>su</a:t>
            </a:r>
            <a:r>
              <a:rPr lang="sr-Latn-ME" sz="2400" dirty="0"/>
              <a:t> </a:t>
            </a:r>
            <a:r>
              <a:rPr lang="en-US" sz="2400" dirty="0" err="1" smtClean="0"/>
              <a:t>greške</a:t>
            </a:r>
            <a:r>
              <a:rPr lang="en-US" sz="2400" dirty="0" smtClean="0"/>
              <a:t>.</a:t>
            </a:r>
            <a:endParaRPr lang="sr-Latn-ME" sz="2400" dirty="0" smtClean="0"/>
          </a:p>
          <a:p>
            <a:endParaRPr lang="sr-Latn-ME" sz="2400" b="1" dirty="0" smtClean="0">
              <a:solidFill>
                <a:srgbClr val="FF0000"/>
              </a:solidFill>
            </a:endParaRPr>
          </a:p>
          <a:p>
            <a:r>
              <a:rPr lang="sr-Latn-ME" sz="2400" b="1" dirty="0" smtClean="0">
                <a:solidFill>
                  <a:srgbClr val="FF0000"/>
                </a:solidFill>
              </a:rPr>
              <a:t>Šta se podrazumijeva pod gređkom ?</a:t>
            </a:r>
          </a:p>
          <a:p>
            <a:r>
              <a:rPr lang="sr-Latn-CS" sz="2400" b="1" dirty="0"/>
              <a:t>Odstupanje izvodjenja kretne strukture od očekivanog  idealnog izvodjenja i biomehaničkog modela.</a:t>
            </a:r>
            <a:endParaRPr lang="en-US" sz="2400" b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31021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848" y="292608"/>
            <a:ext cx="7498080" cy="1143000"/>
          </a:xfrm>
        </p:spPr>
        <p:txBody>
          <a:bodyPr>
            <a:normAutofit/>
          </a:bodyPr>
          <a:lstStyle/>
          <a:p>
            <a:r>
              <a:rPr lang="sr-Latn-ME" sz="3200" dirty="0" smtClean="0"/>
              <a:t>Šta se očekuje od učitelja 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400" dirty="0" smtClean="0"/>
          </a:p>
          <a:p>
            <a:r>
              <a:rPr lang="pl-PL" sz="2400" dirty="0" smtClean="0"/>
              <a:t>Za </a:t>
            </a:r>
            <a:r>
              <a:rPr lang="pl-PL" sz="2400" dirty="0"/>
              <a:t>nastavnika i za skijaša ova etapa </a:t>
            </a:r>
            <a:r>
              <a:rPr lang="pl-PL" sz="2400" dirty="0" smtClean="0"/>
              <a:t>toka</a:t>
            </a:r>
            <a:r>
              <a:rPr lang="pl-PL" sz="2400" dirty="0"/>
              <a:t> </a:t>
            </a:r>
            <a:r>
              <a:rPr lang="en-US" sz="2400" dirty="0" err="1" smtClean="0"/>
              <a:t>nastavnog</a:t>
            </a:r>
            <a:r>
              <a:rPr lang="en-US" sz="2400" dirty="0" smtClean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sr-Latn-ME" sz="2400" dirty="0" smtClean="0"/>
              <a:t>posebno</a:t>
            </a:r>
            <a:r>
              <a:rPr lang="en-US" sz="2400" dirty="0" smtClean="0"/>
              <a:t>no </a:t>
            </a:r>
            <a:r>
              <a:rPr lang="en-US" sz="2400" dirty="0"/>
              <a:t>je </a:t>
            </a:r>
            <a:r>
              <a:rPr lang="en-US" sz="2400" dirty="0" err="1"/>
              <a:t>važna</a:t>
            </a:r>
            <a:r>
              <a:rPr lang="en-US" sz="2400" dirty="0"/>
              <a:t>, </a:t>
            </a:r>
            <a:r>
              <a:rPr lang="en-US" sz="2400" dirty="0" err="1"/>
              <a:t>jer</a:t>
            </a:r>
            <a:r>
              <a:rPr lang="en-US" sz="2400" dirty="0"/>
              <a:t> od </a:t>
            </a:r>
            <a:r>
              <a:rPr lang="en-US" sz="2400" dirty="0" err="1" smtClean="0"/>
              <a:t>učitelj</a:t>
            </a:r>
            <a:r>
              <a:rPr lang="sr-Latn-ME" sz="2400" dirty="0" smtClean="0"/>
              <a:t> </a:t>
            </a:r>
            <a:r>
              <a:rPr lang="en-US" sz="2400" dirty="0" err="1" smtClean="0"/>
              <a:t>skijanja</a:t>
            </a:r>
            <a:r>
              <a:rPr lang="en-US" sz="2400" dirty="0" smtClean="0"/>
              <a:t> </a:t>
            </a:r>
            <a:r>
              <a:rPr lang="en-US" sz="2400" dirty="0" err="1"/>
              <a:t>traži</a:t>
            </a:r>
            <a:r>
              <a:rPr lang="en-US" sz="2400" dirty="0"/>
              <a:t> da od </a:t>
            </a:r>
            <a:r>
              <a:rPr lang="en-US" sz="2400" dirty="0" err="1"/>
              <a:t>samog</a:t>
            </a:r>
            <a:r>
              <a:rPr lang="en-US" sz="2400" dirty="0"/>
              <a:t> </a:t>
            </a:r>
            <a:r>
              <a:rPr lang="en-US" sz="2400" dirty="0" err="1"/>
              <a:t>početka</a:t>
            </a:r>
            <a:r>
              <a:rPr lang="en-US" sz="2400" dirty="0"/>
              <a:t> </a:t>
            </a:r>
            <a:r>
              <a:rPr lang="en-US" sz="2400" b="1" dirty="0" err="1" smtClean="0"/>
              <a:t>uoči</a:t>
            </a:r>
            <a:r>
              <a:rPr lang="sr-Latn-ME" sz="2400" b="1" dirty="0"/>
              <a:t> </a:t>
            </a:r>
            <a:r>
              <a:rPr lang="pl-PL" sz="2400" b="1" dirty="0" smtClean="0"/>
              <a:t>greške </a:t>
            </a:r>
            <a:r>
              <a:rPr lang="pl-PL" sz="2400" dirty="0"/>
              <a:t>i da ih po njegovoj </a:t>
            </a:r>
            <a:r>
              <a:rPr lang="pl-PL" sz="2400" dirty="0" smtClean="0"/>
              <a:t>procjeni </a:t>
            </a:r>
            <a:r>
              <a:rPr lang="en-US" sz="2400" b="1" dirty="0" err="1" smtClean="0"/>
              <a:t>pravo</a:t>
            </a:r>
            <a:r>
              <a:rPr lang="sr-Latn-ME" sz="2400" b="1" dirty="0" smtClean="0"/>
              <a:t>vreme</a:t>
            </a:r>
            <a:r>
              <a:rPr lang="en-US" sz="2400" b="1" dirty="0" smtClean="0"/>
              <a:t>no </a:t>
            </a:r>
            <a:r>
              <a:rPr lang="en-US" sz="2400" b="1" dirty="0" err="1" smtClean="0"/>
              <a:t>ispravlja</a:t>
            </a:r>
            <a:r>
              <a:rPr lang="sr-Latn-ME" sz="2400" b="1" dirty="0" smtClean="0"/>
              <a:t>, prije nego dodje do njene automatizacije</a:t>
            </a:r>
            <a:r>
              <a:rPr lang="en-US" sz="2400" dirty="0" smtClean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en-US" sz="2400" b="1" dirty="0" err="1" smtClean="0"/>
              <a:t>Najprije</a:t>
            </a:r>
            <a:r>
              <a:rPr lang="en-US" sz="2400" b="1" dirty="0" smtClean="0"/>
              <a:t> </a:t>
            </a:r>
            <a:r>
              <a:rPr lang="en-US" sz="2400" b="1" dirty="0" err="1"/>
              <a:t>treba</a:t>
            </a:r>
            <a:r>
              <a:rPr lang="en-US" sz="2400" b="1" dirty="0"/>
              <a:t> </a:t>
            </a:r>
            <a:r>
              <a:rPr lang="en-US" sz="2400" b="1" dirty="0" err="1" smtClean="0"/>
              <a:t>ispravljati</a:t>
            </a:r>
            <a:r>
              <a:rPr lang="sr-Latn-ME" sz="2400" b="1" dirty="0"/>
              <a:t> </a:t>
            </a:r>
            <a:r>
              <a:rPr lang="pl-PL" sz="2400" b="1" dirty="0" smtClean="0"/>
              <a:t>tzv</a:t>
            </a:r>
            <a:r>
              <a:rPr lang="pl-PL" sz="2400" b="1" dirty="0"/>
              <a:t>. </a:t>
            </a:r>
            <a:r>
              <a:rPr lang="pl-PL" sz="2400" b="1" dirty="0">
                <a:solidFill>
                  <a:srgbClr val="FF0000"/>
                </a:solidFill>
              </a:rPr>
              <a:t>krupne </a:t>
            </a:r>
            <a:r>
              <a:rPr lang="pl-PL" sz="2400" b="1" dirty="0" smtClean="0">
                <a:solidFill>
                  <a:srgbClr val="FF0000"/>
                </a:solidFill>
              </a:rPr>
              <a:t>greške</a:t>
            </a:r>
            <a:r>
              <a:rPr lang="pl-PL" sz="2400" dirty="0"/>
              <a:t>, to jest one koje dovode </a:t>
            </a:r>
            <a:r>
              <a:rPr lang="pl-PL" sz="2400" dirty="0" smtClean="0"/>
              <a:t>u pitanje </a:t>
            </a:r>
            <a:r>
              <a:rPr lang="pl-PL" sz="2400" dirty="0"/>
              <a:t>osnovnu strukturu pokreta, </a:t>
            </a:r>
            <a:r>
              <a:rPr lang="pl-PL" sz="2400" b="1" dirty="0"/>
              <a:t>a tek zatim </a:t>
            </a:r>
            <a:r>
              <a:rPr lang="pl-PL" sz="2400" b="1" dirty="0" smtClean="0"/>
              <a:t>tzv. </a:t>
            </a:r>
            <a:r>
              <a:rPr lang="en-US" sz="2400" b="1" dirty="0" smtClean="0">
                <a:solidFill>
                  <a:srgbClr val="FF0000"/>
                </a:solidFill>
              </a:rPr>
              <a:t>male </a:t>
            </a:r>
            <a:r>
              <a:rPr lang="en-US" sz="2400" b="1" dirty="0" err="1" smtClean="0">
                <a:solidFill>
                  <a:srgbClr val="FF0000"/>
                </a:solidFill>
              </a:rPr>
              <a:t>greške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550703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 </a:t>
            </a:r>
            <a:r>
              <a:rPr lang="pl-PL" sz="2400" dirty="0"/>
              <a:t>P</a:t>
            </a:r>
            <a:r>
              <a:rPr lang="pl-PL" sz="2400" dirty="0" smtClean="0"/>
              <a:t>ri </a:t>
            </a:r>
            <a:r>
              <a:rPr lang="pl-PL" sz="2400" dirty="0"/>
              <a:t>ispravljanju </a:t>
            </a:r>
            <a:r>
              <a:rPr lang="pl-PL" sz="2400" dirty="0" smtClean="0"/>
              <a:t>grešaka </a:t>
            </a:r>
            <a:r>
              <a:rPr lang="pl-PL" sz="2400" dirty="0"/>
              <a:t>od </a:t>
            </a:r>
            <a:r>
              <a:rPr lang="pl-PL" sz="2400" dirty="0" smtClean="0"/>
              <a:t>nastavnika </a:t>
            </a:r>
            <a:r>
              <a:rPr lang="pl-PL" sz="2400" dirty="0" smtClean="0"/>
              <a:t>se </a:t>
            </a:r>
            <a:r>
              <a:rPr lang="it-IT" sz="2400" dirty="0" smtClean="0"/>
              <a:t>zahtijeva </a:t>
            </a:r>
            <a:r>
              <a:rPr lang="it-IT" sz="2400" dirty="0"/>
              <a:t>da poštuje </a:t>
            </a:r>
            <a:r>
              <a:rPr lang="it-IT" sz="2400" b="1" dirty="0">
                <a:solidFill>
                  <a:srgbClr val="FF0000"/>
                </a:solidFill>
              </a:rPr>
              <a:t>načelo </a:t>
            </a:r>
            <a:r>
              <a:rPr lang="it-IT" sz="2400" b="1" dirty="0" smtClean="0">
                <a:solidFill>
                  <a:srgbClr val="FF0000"/>
                </a:solidFill>
              </a:rPr>
              <a:t>postupnosti</a:t>
            </a:r>
            <a:r>
              <a:rPr lang="en-US" sz="2400" b="1" dirty="0" smtClean="0"/>
              <a:t>.</a:t>
            </a:r>
            <a:endParaRPr lang="sr-Latn-ME" sz="2400" b="1" dirty="0" smtClean="0"/>
          </a:p>
          <a:p>
            <a:pPr marL="82296" indent="0">
              <a:buNone/>
            </a:pPr>
            <a:endParaRPr lang="en-US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 smtClean="0"/>
              <a:t>Potrebno je grešku</a:t>
            </a:r>
            <a:r>
              <a:rPr lang="pl-PL" sz="2000" dirty="0" smtClean="0"/>
              <a:t> </a:t>
            </a:r>
            <a:r>
              <a:rPr lang="pl-PL" sz="2000" b="1" dirty="0">
                <a:solidFill>
                  <a:srgbClr val="FF0000"/>
                </a:solidFill>
              </a:rPr>
              <a:t>UOČITI</a:t>
            </a:r>
            <a:r>
              <a:rPr lang="pl-PL" sz="2000" b="1" dirty="0" smtClean="0">
                <a:solidFill>
                  <a:srgbClr val="FF0000"/>
                </a:solidFill>
              </a:rPr>
              <a:t>,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 smtClean="0"/>
              <a:t>Pronaći</a:t>
            </a:r>
            <a:r>
              <a:rPr lang="pl-PL" sz="2000" dirty="0" smtClean="0"/>
              <a:t> </a:t>
            </a:r>
            <a:r>
              <a:rPr lang="pl-PL" sz="2000" b="1" dirty="0">
                <a:solidFill>
                  <a:srgbClr val="FF0000"/>
                </a:solidFill>
              </a:rPr>
              <a:t>UZROK</a:t>
            </a:r>
            <a:r>
              <a:rPr lang="pl-PL" sz="2000" dirty="0">
                <a:solidFill>
                  <a:srgbClr val="FF0000"/>
                </a:solidFill>
              </a:rPr>
              <a:t>, </a:t>
            </a:r>
            <a:endParaRPr lang="en-US" sz="2000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sr-Latn-ME" sz="2000" dirty="0" smtClean="0"/>
              <a:t>Pronaći put za </a:t>
            </a:r>
            <a:r>
              <a:rPr lang="sr-Latn-ME" sz="2000" dirty="0" smtClean="0"/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ISPRAVLJANJE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745685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Uzroci greški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Uzroci</a:t>
            </a:r>
            <a:r>
              <a:rPr lang="en-US" sz="2400" dirty="0"/>
              <a:t> </a:t>
            </a:r>
            <a:r>
              <a:rPr lang="en-US" sz="2400" dirty="0" err="1"/>
              <a:t>pogrešnog</a:t>
            </a:r>
            <a:r>
              <a:rPr lang="en-US" sz="2400" dirty="0"/>
              <a:t> </a:t>
            </a:r>
            <a:r>
              <a:rPr lang="en-US" sz="2400" dirty="0" err="1"/>
              <a:t>izvođenja</a:t>
            </a:r>
            <a:r>
              <a:rPr lang="en-US" sz="2400" dirty="0"/>
              <a:t> </a:t>
            </a:r>
            <a:r>
              <a:rPr lang="en-US" sz="2400" dirty="0" err="1"/>
              <a:t>nekoga</a:t>
            </a:r>
            <a:r>
              <a:rPr lang="en-US" sz="2400" dirty="0"/>
              <a:t> </a:t>
            </a:r>
            <a:r>
              <a:rPr lang="en-US" sz="2400" dirty="0" err="1" smtClean="0"/>
              <a:t>motoričkog</a:t>
            </a:r>
            <a:r>
              <a:rPr lang="sr-Latn-ME" sz="2400" dirty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 </a:t>
            </a:r>
            <a:r>
              <a:rPr lang="en-US" sz="2400" dirty="0" err="1"/>
              <a:t>mogu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b="1" dirty="0" err="1"/>
              <a:t>objektivnog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 smtClean="0"/>
              <a:t>subjektivnog</a:t>
            </a:r>
            <a:r>
              <a:rPr lang="sr-Latn-ME" sz="2400" b="1" dirty="0"/>
              <a:t> </a:t>
            </a:r>
            <a:r>
              <a:rPr lang="en-US" sz="2400" dirty="0" err="1" smtClean="0"/>
              <a:t>porije</a:t>
            </a:r>
            <a:r>
              <a:rPr lang="sr-Latn-ME" sz="2400" dirty="0" smtClean="0"/>
              <a:t>k</a:t>
            </a:r>
            <a:r>
              <a:rPr lang="en-US" sz="2400" dirty="0" smtClean="0"/>
              <a:t>la</a:t>
            </a:r>
            <a:r>
              <a:rPr lang="en-US" sz="2400" dirty="0"/>
              <a:t>. U </a:t>
            </a:r>
            <a:r>
              <a:rPr lang="en-US" sz="2400" dirty="0" err="1"/>
              <a:t>praksi</a:t>
            </a:r>
            <a:r>
              <a:rPr lang="en-US" sz="2400" dirty="0"/>
              <a:t> </a:t>
            </a:r>
            <a:r>
              <a:rPr lang="en-US" sz="2400" dirty="0" err="1"/>
              <a:t>češće</a:t>
            </a:r>
            <a:r>
              <a:rPr lang="en-US" sz="2400" dirty="0"/>
              <a:t> </a:t>
            </a:r>
            <a:r>
              <a:rPr lang="en-US" sz="2400" dirty="0" err="1"/>
              <a:t>nailazimo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 smtClean="0"/>
              <a:t>slijedeće</a:t>
            </a:r>
            <a:r>
              <a:rPr lang="sr-Latn-ME" sz="2400" dirty="0"/>
              <a:t> </a:t>
            </a:r>
            <a:r>
              <a:rPr lang="en-US" sz="2400" dirty="0" err="1" smtClean="0"/>
              <a:t>uzroke</a:t>
            </a:r>
            <a:r>
              <a:rPr lang="en-US" sz="2400" dirty="0"/>
              <a:t>: </a:t>
            </a:r>
            <a:endParaRPr lang="sr-Latn-ME" sz="2400" dirty="0" smtClean="0"/>
          </a:p>
          <a:p>
            <a:pPr marL="82296" indent="0">
              <a:buNone/>
            </a:pP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ME" sz="2400" dirty="0" err="1"/>
              <a:t>N</a:t>
            </a:r>
            <a:r>
              <a:rPr lang="en-US" sz="2400" dirty="0" err="1" smtClean="0"/>
              <a:t>eprikladna</a:t>
            </a:r>
            <a:r>
              <a:rPr lang="en-US" sz="2400" dirty="0" smtClean="0"/>
              <a:t> </a:t>
            </a:r>
            <a:r>
              <a:rPr lang="en-US" sz="2400" dirty="0" err="1"/>
              <a:t>skijaška</a:t>
            </a:r>
            <a:r>
              <a:rPr lang="en-US" sz="2400" dirty="0"/>
              <a:t> </a:t>
            </a:r>
            <a:r>
              <a:rPr lang="en-US" sz="2400" dirty="0" err="1"/>
              <a:t>oprema</a:t>
            </a:r>
            <a:r>
              <a:rPr lang="en-US" sz="2400" dirty="0"/>
              <a:t>, 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Različita</a:t>
            </a:r>
            <a:r>
              <a:rPr lang="sr-Latn-ME" sz="2400" dirty="0" smtClean="0"/>
              <a:t> </a:t>
            </a:r>
            <a:r>
              <a:rPr lang="en-US" sz="2400" dirty="0" err="1" smtClean="0"/>
              <a:t>nepovoljna</a:t>
            </a:r>
            <a:r>
              <a:rPr lang="en-US" sz="2400" dirty="0" smtClean="0"/>
              <a:t> </a:t>
            </a:r>
            <a:r>
              <a:rPr lang="en-US" sz="2400" dirty="0" err="1"/>
              <a:t>psihička</a:t>
            </a:r>
            <a:r>
              <a:rPr lang="en-US" sz="2400" dirty="0"/>
              <a:t> </a:t>
            </a:r>
            <a:r>
              <a:rPr lang="en-US" sz="2400" dirty="0" err="1"/>
              <a:t>stanja</a:t>
            </a:r>
            <a:r>
              <a:rPr lang="en-US" sz="2400" dirty="0"/>
              <a:t> </a:t>
            </a:r>
            <a:r>
              <a:rPr lang="en-US" sz="2400" dirty="0" err="1"/>
              <a:t>skijaša</a:t>
            </a:r>
            <a:r>
              <a:rPr lang="en-US" sz="2400" dirty="0"/>
              <a:t>, 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Nedovoljna</a:t>
            </a:r>
            <a:r>
              <a:rPr lang="sr-Latn-ME" sz="2400" dirty="0" smtClean="0"/>
              <a:t> </a:t>
            </a:r>
            <a:r>
              <a:rPr lang="en-US" sz="2400" dirty="0" err="1" smtClean="0"/>
              <a:t>tjelesna</a:t>
            </a:r>
            <a:r>
              <a:rPr lang="en-US" sz="2400" dirty="0" smtClean="0"/>
              <a:t> </a:t>
            </a:r>
            <a:r>
              <a:rPr lang="en-US" sz="2400" dirty="0" err="1"/>
              <a:t>pripremljenost</a:t>
            </a:r>
            <a:r>
              <a:rPr lang="en-US" sz="2400" dirty="0"/>
              <a:t>, 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ME" sz="2400" dirty="0" smtClean="0"/>
              <a:t>Prekomjerna težina, visina...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r-Latn-ME" sz="2400" dirty="0" err="1"/>
              <a:t>S</a:t>
            </a:r>
            <a:r>
              <a:rPr lang="en-US" sz="2400" dirty="0" err="1" smtClean="0"/>
              <a:t>kijanje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 smtClean="0"/>
              <a:t>neprimjerenim</a:t>
            </a:r>
            <a:r>
              <a:rPr lang="sr-Latn-ME" sz="2400" dirty="0"/>
              <a:t> </a:t>
            </a:r>
            <a:r>
              <a:rPr lang="en-US" sz="2400" dirty="0" err="1" smtClean="0"/>
              <a:t>vremenskim</a:t>
            </a:r>
            <a:r>
              <a:rPr lang="en-US" sz="2400" dirty="0" smtClean="0"/>
              <a:t>  </a:t>
            </a:r>
            <a:r>
              <a:rPr lang="en-US" sz="2400" dirty="0" smtClean="0"/>
              <a:t>u</a:t>
            </a:r>
            <a:r>
              <a:rPr lang="sr-Latn-ME" sz="2400" dirty="0" smtClean="0"/>
              <a:t>slov</a:t>
            </a:r>
            <a:r>
              <a:rPr lang="en-US" sz="2400" dirty="0" err="1" smtClean="0"/>
              <a:t>ima</a:t>
            </a:r>
            <a:r>
              <a:rPr lang="en-US" sz="2400" dirty="0"/>
              <a:t>, 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Postavljanje</a:t>
            </a:r>
            <a:r>
              <a:rPr lang="en-US" sz="2400" dirty="0" smtClean="0"/>
              <a:t> </a:t>
            </a:r>
            <a:r>
              <a:rPr lang="en-US" sz="2400" dirty="0" err="1"/>
              <a:t>preteških</a:t>
            </a:r>
            <a:r>
              <a:rPr lang="en-US" sz="2400" dirty="0"/>
              <a:t> </a:t>
            </a:r>
            <a:r>
              <a:rPr lang="en-US" sz="2400" dirty="0" err="1" smtClean="0"/>
              <a:t>zada</a:t>
            </a:r>
            <a:r>
              <a:rPr lang="sr-Latn-ME" sz="2400" dirty="0" smtClean="0"/>
              <a:t>taka</a:t>
            </a:r>
            <a:r>
              <a:rPr lang="en-US" sz="2400" dirty="0" smtClean="0"/>
              <a:t> </a:t>
            </a:r>
            <a:r>
              <a:rPr lang="en-US" sz="2400" dirty="0" err="1"/>
              <a:t>pred</a:t>
            </a:r>
            <a:r>
              <a:rPr lang="en-US" sz="2400" dirty="0"/>
              <a:t> </a:t>
            </a:r>
            <a:r>
              <a:rPr lang="en-US" sz="2400" dirty="0" err="1"/>
              <a:t>skijaše</a:t>
            </a:r>
            <a:r>
              <a:rPr lang="en-US" sz="2400" dirty="0"/>
              <a:t> </a:t>
            </a:r>
            <a:r>
              <a:rPr lang="en-US" sz="2400" dirty="0" err="1"/>
              <a:t>itd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219048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Postupak za ispravljanje greški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Nakon</a:t>
            </a:r>
            <a:r>
              <a:rPr lang="en-US" sz="2400" dirty="0"/>
              <a:t> </a:t>
            </a:r>
            <a:r>
              <a:rPr lang="en-US" sz="2400" dirty="0" err="1"/>
              <a:t>sigurnog</a:t>
            </a:r>
            <a:r>
              <a:rPr lang="en-US" sz="2400" dirty="0"/>
              <a:t> </a:t>
            </a:r>
            <a:r>
              <a:rPr lang="en-US" sz="2400" dirty="0" err="1"/>
              <a:t>pronalaženja</a:t>
            </a:r>
            <a:r>
              <a:rPr lang="en-US" sz="2400" dirty="0"/>
              <a:t> </a:t>
            </a:r>
            <a:r>
              <a:rPr lang="en-US" sz="2400" dirty="0" err="1" smtClean="0"/>
              <a:t>uzroka</a:t>
            </a:r>
            <a:r>
              <a:rPr lang="sr-Latn-ME" sz="2400" dirty="0"/>
              <a:t> </a:t>
            </a:r>
            <a:r>
              <a:rPr lang="en-US" sz="2400" dirty="0" err="1" smtClean="0"/>
              <a:t>greške</a:t>
            </a:r>
            <a:r>
              <a:rPr lang="en-US" sz="2400" dirty="0" smtClean="0"/>
              <a:t> </a:t>
            </a:r>
            <a:r>
              <a:rPr lang="en-US" sz="2400" dirty="0" err="1"/>
              <a:t>slijedi</a:t>
            </a:r>
            <a:r>
              <a:rPr lang="en-US" sz="2400" dirty="0"/>
              <a:t> </a:t>
            </a:r>
            <a:r>
              <a:rPr lang="en-US" sz="2400" b="1" dirty="0" err="1"/>
              <a:t>utvrđivanje</a:t>
            </a:r>
            <a:r>
              <a:rPr lang="en-US" sz="2400" b="1" dirty="0"/>
              <a:t> </a:t>
            </a:r>
            <a:r>
              <a:rPr lang="en-US" sz="2400" b="1" dirty="0" smtClean="0"/>
              <a:t>put</a:t>
            </a:r>
            <a:r>
              <a:rPr lang="sr-Latn-ME" sz="2400" b="1" dirty="0" smtClean="0"/>
              <a:t>e</a:t>
            </a:r>
            <a:r>
              <a:rPr lang="en-US" sz="2400" b="1" dirty="0" err="1" smtClean="0"/>
              <a:t>va</a:t>
            </a:r>
            <a:r>
              <a:rPr lang="en-US" sz="2400" b="1" dirty="0" smtClean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 smtClean="0"/>
              <a:t>postupaka</a:t>
            </a:r>
            <a:r>
              <a:rPr lang="sr-Latn-ME" sz="2400" b="1" dirty="0"/>
              <a:t> </a:t>
            </a:r>
            <a:r>
              <a:rPr lang="en-US" sz="2400" b="1" dirty="0" err="1" smtClean="0"/>
              <a:t>za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nj</a:t>
            </a:r>
            <a:r>
              <a:rPr lang="sr-Latn-ME" sz="2400" b="1" dirty="0" smtClean="0"/>
              <a:t>e</a:t>
            </a:r>
            <a:r>
              <a:rPr lang="en-US" sz="2400" b="1" dirty="0" smtClean="0"/>
              <a:t>no </a:t>
            </a:r>
            <a:r>
              <a:rPr lang="en-US" sz="2400" b="1" dirty="0" err="1"/>
              <a:t>ispravljanje</a:t>
            </a:r>
            <a:r>
              <a:rPr lang="en-US" sz="2400" b="1" dirty="0"/>
              <a:t>. </a:t>
            </a:r>
            <a:endParaRPr lang="sr-Latn-ME" sz="2400" b="1" dirty="0" smtClean="0"/>
          </a:p>
          <a:p>
            <a:endParaRPr lang="sr-Latn-ME" sz="2400" b="1" dirty="0"/>
          </a:p>
          <a:p>
            <a:r>
              <a:rPr lang="en-US" sz="2400" dirty="0" err="1" smtClean="0"/>
              <a:t>Ponekad</a:t>
            </a:r>
            <a:r>
              <a:rPr lang="en-US" sz="2400" dirty="0" smtClean="0"/>
              <a:t> </a:t>
            </a:r>
            <a:r>
              <a:rPr lang="en-US" sz="2400" dirty="0" err="1" smtClean="0"/>
              <a:t>će</a:t>
            </a:r>
            <a:r>
              <a:rPr lang="sr-Latn-ME" sz="2400" dirty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/>
              <a:t>ispravljanje</a:t>
            </a:r>
            <a:r>
              <a:rPr lang="en-US" sz="2400" dirty="0"/>
              <a:t> </a:t>
            </a:r>
            <a:r>
              <a:rPr lang="en-US" sz="2400" dirty="0" err="1" smtClean="0"/>
              <a:t>greške</a:t>
            </a:r>
            <a:r>
              <a:rPr lang="en-US" sz="2400" dirty="0" smtClean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 smtClean="0"/>
              <a:t>dovoljno</a:t>
            </a:r>
            <a:r>
              <a:rPr lang="sr-Latn-ME" sz="2400" dirty="0" smtClean="0"/>
              <a:t>:</a:t>
            </a:r>
          </a:p>
          <a:p>
            <a:pPr marL="82296" indent="0">
              <a:buNone/>
            </a:pP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dodatno</a:t>
            </a:r>
            <a:r>
              <a:rPr lang="sr-Latn-ME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objašnjenje</a:t>
            </a:r>
            <a:r>
              <a:rPr lang="en-US" sz="2400" dirty="0"/>
              <a:t>, </a:t>
            </a:r>
            <a:r>
              <a:rPr lang="en-US" sz="2400" dirty="0" err="1"/>
              <a:t>drugi</a:t>
            </a:r>
            <a:r>
              <a:rPr lang="en-US" sz="2400" dirty="0"/>
              <a:t> put </a:t>
            </a:r>
            <a:r>
              <a:rPr lang="en-US" sz="2400" dirty="0" err="1"/>
              <a:t>će</a:t>
            </a:r>
            <a:r>
              <a:rPr lang="en-US" sz="2400" dirty="0"/>
              <a:t> </a:t>
            </a:r>
            <a:r>
              <a:rPr lang="en-US" sz="2400" dirty="0" err="1"/>
              <a:t>uz</a:t>
            </a:r>
            <a:r>
              <a:rPr lang="en-US" sz="2400" dirty="0"/>
              <a:t> </a:t>
            </a:r>
            <a:r>
              <a:rPr lang="en-US" sz="2400" dirty="0" err="1"/>
              <a:t>objašnjenje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 smtClean="0"/>
              <a:t>potrebno</a:t>
            </a:r>
            <a:r>
              <a:rPr lang="sr-Latn-ME" sz="2400" dirty="0"/>
              <a:t> 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solidFill>
                  <a:srgbClr val="FF0000"/>
                </a:solidFill>
              </a:rPr>
              <a:t>ponovno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demonstrirati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nove</a:t>
            </a:r>
            <a:r>
              <a:rPr lang="en-US" sz="2400" dirty="0"/>
              <a:t> </a:t>
            </a:r>
            <a:r>
              <a:rPr lang="en-US" sz="2400" dirty="0" err="1" smtClean="0"/>
              <a:t>zada</a:t>
            </a:r>
            <a:r>
              <a:rPr lang="sr-Latn-ME" sz="2400" dirty="0" smtClean="0"/>
              <a:t>tke</a:t>
            </a:r>
            <a:r>
              <a:rPr lang="en-US" sz="2400" dirty="0" smtClean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it-IT" sz="2400" dirty="0" smtClean="0"/>
              <a:t>pojedin</a:t>
            </a:r>
            <a:r>
              <a:rPr lang="sr-Latn-ME" sz="2400" dirty="0" smtClean="0"/>
              <a:t>e</a:t>
            </a:r>
            <a:r>
              <a:rPr lang="it-IT" sz="2400" dirty="0" smtClean="0"/>
              <a:t> dijelove </a:t>
            </a:r>
            <a:r>
              <a:rPr lang="it-IT" sz="2400" dirty="0"/>
              <a:t>novoga motoričkoga </a:t>
            </a:r>
            <a:r>
              <a:rPr lang="sr-Latn-ME" sz="2400" dirty="0" smtClean="0"/>
              <a:t>zadatka</a:t>
            </a:r>
            <a:r>
              <a:rPr lang="it-IT" sz="2400" dirty="0" smtClean="0"/>
              <a:t>,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497611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Jednostavnije</a:t>
            </a:r>
            <a:r>
              <a:rPr lang="sr-Latn-ME" sz="2400" dirty="0"/>
              <a:t> </a:t>
            </a:r>
            <a:r>
              <a:rPr lang="en-US" sz="2400" dirty="0" err="1" smtClean="0"/>
              <a:t>rečeno</a:t>
            </a:r>
            <a:r>
              <a:rPr lang="en-US" sz="2400" dirty="0"/>
              <a:t>, </a:t>
            </a:r>
            <a:r>
              <a:rPr lang="en-US" sz="2400" b="1" dirty="0" err="1"/>
              <a:t>nemoguće</a:t>
            </a:r>
            <a:r>
              <a:rPr lang="en-US" sz="2400" b="1" dirty="0"/>
              <a:t> je „</a:t>
            </a:r>
            <a:r>
              <a:rPr lang="en-US" sz="2400" b="1" dirty="0" err="1"/>
              <a:t>propisati</a:t>
            </a:r>
            <a:r>
              <a:rPr lang="en-US" sz="2400" b="1" dirty="0"/>
              <a:t>"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 smtClean="0"/>
              <a:t>su</a:t>
            </a:r>
            <a:r>
              <a:rPr lang="sr-Latn-ME" sz="2400" dirty="0"/>
              <a:t> </a:t>
            </a:r>
            <a:r>
              <a:rPr lang="en-US" sz="2400" dirty="0" smtClean="0"/>
              <a:t>put</a:t>
            </a:r>
            <a:r>
              <a:rPr lang="sr-Latn-ME" sz="2400" dirty="0" smtClean="0"/>
              <a:t>e</a:t>
            </a:r>
            <a:r>
              <a:rPr lang="en-US" sz="2400" dirty="0" smtClean="0"/>
              <a:t>vi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b="1" dirty="0" err="1"/>
              <a:t>postupci</a:t>
            </a:r>
            <a:r>
              <a:rPr lang="en-US" sz="2400" b="1" dirty="0"/>
              <a:t> </a:t>
            </a:r>
            <a:r>
              <a:rPr lang="en-US" sz="2400" b="1" dirty="0" err="1"/>
              <a:t>najbolji</a:t>
            </a:r>
            <a:r>
              <a:rPr lang="en-US" sz="2400" b="1" dirty="0"/>
              <a:t>, </a:t>
            </a:r>
            <a:r>
              <a:rPr lang="en-US" sz="2400" b="1" dirty="0" err="1" smtClean="0"/>
              <a:t>naj</a:t>
            </a:r>
            <a:r>
              <a:rPr lang="sr-Latn-ME" sz="2400" b="1" dirty="0" smtClean="0"/>
              <a:t>efikasniji</a:t>
            </a:r>
            <a:r>
              <a:rPr lang="sr-Latn-ME" sz="2400" b="1" dirty="0"/>
              <a:t> </a:t>
            </a:r>
            <a:r>
              <a:rPr lang="pl-PL" sz="2400" dirty="0" smtClean="0"/>
              <a:t>za </a:t>
            </a:r>
            <a:r>
              <a:rPr lang="pl-PL" sz="2400" dirty="0"/>
              <a:t>ispravljanje određenih </a:t>
            </a:r>
            <a:r>
              <a:rPr lang="pl-PL" sz="2400" dirty="0" smtClean="0"/>
              <a:t>grešaka</a:t>
            </a:r>
            <a:r>
              <a:rPr lang="pl-PL" sz="2400" dirty="0"/>
              <a:t>, jer </a:t>
            </a:r>
            <a:r>
              <a:rPr lang="pl-PL" sz="2400" dirty="0" smtClean="0"/>
              <a:t>im </a:t>
            </a:r>
            <a:r>
              <a:rPr lang="en-US" sz="2400" b="1" dirty="0" err="1" smtClean="0"/>
              <a:t>ni</a:t>
            </a:r>
            <a:r>
              <a:rPr lang="en-US" sz="2400" b="1" dirty="0" smtClean="0"/>
              <a:t> </a:t>
            </a:r>
            <a:r>
              <a:rPr lang="en-US" sz="2400" b="1" dirty="0" err="1"/>
              <a:t>uzroci</a:t>
            </a:r>
            <a:r>
              <a:rPr lang="en-US" sz="2400" b="1" dirty="0"/>
              <a:t> </a:t>
            </a:r>
            <a:r>
              <a:rPr lang="en-US" sz="2400" b="1" dirty="0" err="1"/>
              <a:t>nisu</a:t>
            </a:r>
            <a:r>
              <a:rPr lang="en-US" sz="2400" b="1" dirty="0"/>
              <a:t> </a:t>
            </a:r>
            <a:r>
              <a:rPr lang="en-US" sz="2400" b="1" dirty="0" err="1"/>
              <a:t>jednaki</a:t>
            </a:r>
            <a:r>
              <a:rPr lang="en-US" sz="2400" b="1" dirty="0"/>
              <a:t>.</a:t>
            </a:r>
          </a:p>
          <a:p>
            <a:endParaRPr lang="pl-PL" sz="2400" dirty="0" smtClean="0"/>
          </a:p>
          <a:p>
            <a:r>
              <a:rPr lang="pl-PL" sz="2400" b="1" dirty="0">
                <a:solidFill>
                  <a:srgbClr val="FF0000"/>
                </a:solidFill>
              </a:rPr>
              <a:t>N</a:t>
            </a:r>
            <a:r>
              <a:rPr lang="pl-PL" sz="2400" b="1" dirty="0" smtClean="0">
                <a:solidFill>
                  <a:srgbClr val="FF0000"/>
                </a:solidFill>
              </a:rPr>
              <a:t>a </a:t>
            </a:r>
            <a:r>
              <a:rPr lang="pl-PL" sz="2400" b="1" dirty="0" smtClean="0">
                <a:solidFill>
                  <a:srgbClr val="FF0000"/>
                </a:solidFill>
              </a:rPr>
              <a:t>grešku nije </a:t>
            </a:r>
            <a:r>
              <a:rPr lang="en-US" sz="2400" b="1" dirty="0" err="1" smtClean="0">
                <a:solidFill>
                  <a:srgbClr val="FF0000"/>
                </a:solidFill>
              </a:rPr>
              <a:t>dovoljno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samo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upozoriti</a:t>
            </a:r>
            <a:r>
              <a:rPr lang="en-US" sz="2400" b="1" dirty="0">
                <a:solidFill>
                  <a:srgbClr val="FF0000"/>
                </a:solidFill>
              </a:rPr>
              <a:t>,</a:t>
            </a:r>
            <a:r>
              <a:rPr lang="en-US" sz="2400" b="1" dirty="0"/>
              <a:t> </a:t>
            </a:r>
            <a:r>
              <a:rPr lang="en-US" sz="2400" dirty="0" err="1"/>
              <a:t>već</a:t>
            </a:r>
            <a:r>
              <a:rPr lang="en-US" sz="2400" dirty="0"/>
              <a:t> </a:t>
            </a:r>
            <a:r>
              <a:rPr lang="sr-Latn-ME" sz="2400" dirty="0" smtClean="0"/>
              <a:t> </a:t>
            </a:r>
            <a:r>
              <a:rPr lang="it-IT" sz="2400" dirty="0" smtClean="0"/>
              <a:t>raditi </a:t>
            </a:r>
            <a:r>
              <a:rPr lang="sr-Latn-ME" sz="2400" dirty="0" smtClean="0"/>
              <a:t>na otkljanjanju iste</a:t>
            </a:r>
            <a:r>
              <a:rPr lang="it-IT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030780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Kada treba upozoriti na gešku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U načelu na </a:t>
            </a:r>
            <a:r>
              <a:rPr lang="pl-PL" sz="2400" b="1" dirty="0" smtClean="0"/>
              <a:t>greške </a:t>
            </a:r>
            <a:r>
              <a:rPr lang="pl-PL" sz="2400" b="1" dirty="0"/>
              <a:t>treba upozoriti, odnosno </a:t>
            </a:r>
            <a:r>
              <a:rPr lang="pl-PL" sz="2400" b="1" dirty="0" smtClean="0"/>
              <a:t>treba </a:t>
            </a:r>
            <a:r>
              <a:rPr lang="en-US" sz="2400" b="1" dirty="0" err="1" smtClean="0"/>
              <a:t>ih</a:t>
            </a:r>
            <a:r>
              <a:rPr lang="en-US" sz="2400" b="1" dirty="0" smtClean="0"/>
              <a:t> </a:t>
            </a:r>
            <a:r>
              <a:rPr lang="en-US" sz="2400" b="1" dirty="0" err="1"/>
              <a:t>ispravljati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nakon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izvođenja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motoričkoga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sr-Latn-ME" sz="2400" b="1" dirty="0" smtClean="0">
                <a:solidFill>
                  <a:srgbClr val="FF0000"/>
                </a:solidFill>
              </a:rPr>
              <a:t>zadatka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sr-Latn-ME" sz="2400" dirty="0" smtClean="0"/>
          </a:p>
          <a:p>
            <a:r>
              <a:rPr lang="en-US" sz="2400" dirty="0" smtClean="0"/>
              <a:t>Kao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nije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sr-Latn-ME" sz="2400" b="1" dirty="0" smtClean="0">
                <a:solidFill>
                  <a:srgbClr val="FF0000"/>
                </a:solidFill>
              </a:rPr>
              <a:t>preporučljivo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da </a:t>
            </a:r>
            <a:r>
              <a:rPr lang="en-US" sz="2400" dirty="0"/>
              <a:t>se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vrijeme</a:t>
            </a:r>
            <a:r>
              <a:rPr lang="en-US" sz="2400" dirty="0"/>
              <a:t> </a:t>
            </a:r>
            <a:r>
              <a:rPr lang="en-US" sz="2400" dirty="0" err="1" smtClean="0"/>
              <a:t>demonstracije</a:t>
            </a:r>
            <a:r>
              <a:rPr lang="sr-Latn-ME" sz="2400" dirty="0"/>
              <a:t> </a:t>
            </a:r>
            <a:r>
              <a:rPr lang="en-US" sz="2400" dirty="0" err="1" smtClean="0"/>
              <a:t>objašnjava</a:t>
            </a:r>
            <a:r>
              <a:rPr lang="en-US" sz="2400" dirty="0"/>
              <a:t>, </a:t>
            </a:r>
            <a:endParaRPr lang="en-US" sz="2400" dirty="0" smtClean="0"/>
          </a:p>
          <a:p>
            <a:pPr marL="82296" indent="0">
              <a:buNone/>
            </a:pPr>
            <a:endParaRPr lang="en-US" sz="2400" dirty="0" smtClean="0"/>
          </a:p>
          <a:p>
            <a:r>
              <a:rPr lang="en-US" sz="2400" dirty="0" err="1" smtClean="0"/>
              <a:t>tako</a:t>
            </a:r>
            <a:r>
              <a:rPr lang="en-US" sz="2400" dirty="0" smtClean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nije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sr-Latn-ME" sz="2400" b="1" dirty="0" smtClean="0">
                <a:solidFill>
                  <a:srgbClr val="FF0000"/>
                </a:solidFill>
              </a:rPr>
              <a:t>preporučljivo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da </a:t>
            </a:r>
            <a:r>
              <a:rPr lang="en-US" sz="2400" dirty="0"/>
              <a:t>se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 smtClean="0"/>
              <a:t>grešku</a:t>
            </a:r>
            <a:r>
              <a:rPr lang="sr-Latn-ME" sz="2400" dirty="0"/>
              <a:t> </a:t>
            </a:r>
            <a:r>
              <a:rPr lang="en-US" sz="2400" dirty="0" err="1" smtClean="0"/>
              <a:t>upozorava</a:t>
            </a:r>
            <a:r>
              <a:rPr lang="en-US" sz="2400" dirty="0" smtClean="0"/>
              <a:t> </a:t>
            </a:r>
            <a:r>
              <a:rPr lang="en-US" sz="2400" dirty="0" err="1"/>
              <a:t>ili</a:t>
            </a:r>
            <a:r>
              <a:rPr lang="en-US" sz="2400" dirty="0"/>
              <a:t> da se </a:t>
            </a:r>
            <a:r>
              <a:rPr lang="en-US" sz="2400" dirty="0" err="1"/>
              <a:t>ona</a:t>
            </a:r>
            <a:r>
              <a:rPr lang="en-US" sz="2400" dirty="0"/>
              <a:t> </a:t>
            </a:r>
            <a:r>
              <a:rPr lang="en-US" sz="2400" dirty="0" err="1"/>
              <a:t>ispravlja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 smtClean="0"/>
              <a:t>vrijeme</a:t>
            </a:r>
            <a:r>
              <a:rPr lang="sr-Latn-ME" sz="2400" dirty="0"/>
              <a:t> </a:t>
            </a:r>
            <a:r>
              <a:rPr lang="en-US" sz="2400" dirty="0" err="1" smtClean="0"/>
              <a:t>izvođenja</a:t>
            </a:r>
            <a:r>
              <a:rPr lang="en-US" sz="2400" dirty="0" smtClean="0"/>
              <a:t> </a:t>
            </a:r>
            <a:r>
              <a:rPr lang="en-US" sz="2400" dirty="0" err="1"/>
              <a:t>vježbe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527588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Skijaš</a:t>
            </a:r>
            <a:r>
              <a:rPr lang="en-US" sz="2400" b="1" dirty="0"/>
              <a:t> </a:t>
            </a:r>
            <a:r>
              <a:rPr lang="en-US" sz="2400" b="1" dirty="0" err="1"/>
              <a:t>početnik</a:t>
            </a:r>
            <a:r>
              <a:rPr lang="en-US" sz="2400" b="1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 smtClean="0"/>
              <a:t>vrijeme</a:t>
            </a:r>
            <a:r>
              <a:rPr lang="sr-Latn-ME" sz="2400" dirty="0"/>
              <a:t> </a:t>
            </a:r>
            <a:r>
              <a:rPr lang="en-US" sz="2400" dirty="0" err="1" smtClean="0"/>
              <a:t>izvođenja</a:t>
            </a:r>
            <a:r>
              <a:rPr lang="en-US" sz="2400" dirty="0" smtClean="0"/>
              <a:t> </a:t>
            </a:r>
            <a:r>
              <a:rPr lang="en-US" sz="2400" dirty="0" err="1"/>
              <a:t>vježbe</a:t>
            </a:r>
            <a:r>
              <a:rPr lang="en-US" sz="2400" dirty="0"/>
              <a:t> ne </a:t>
            </a:r>
            <a:r>
              <a:rPr lang="en-US" sz="2400" dirty="0" err="1"/>
              <a:t>može</a:t>
            </a:r>
            <a:r>
              <a:rPr lang="en-US" sz="2400" dirty="0"/>
              <a:t> u </a:t>
            </a:r>
            <a:r>
              <a:rPr lang="en-US" sz="2400" dirty="0" err="1"/>
              <a:t>potrebnoj</a:t>
            </a:r>
            <a:r>
              <a:rPr lang="en-US" sz="2400" dirty="0"/>
              <a:t> </a:t>
            </a:r>
            <a:r>
              <a:rPr lang="en-US" sz="2400" dirty="0" err="1"/>
              <a:t>mjeri</a:t>
            </a:r>
            <a:r>
              <a:rPr lang="en-US" sz="2400" dirty="0"/>
              <a:t> </a:t>
            </a:r>
            <a:r>
              <a:rPr lang="en-US" sz="2400" dirty="0" err="1" smtClean="0"/>
              <a:t>obratiti</a:t>
            </a:r>
            <a:r>
              <a:rPr lang="sr-Latn-ME" sz="2400" dirty="0"/>
              <a:t> </a:t>
            </a:r>
            <a:r>
              <a:rPr lang="pl-PL" sz="2400" dirty="0" smtClean="0"/>
              <a:t>pažnju </a:t>
            </a:r>
            <a:r>
              <a:rPr lang="pl-PL" sz="2400" dirty="0"/>
              <a:t>na obraćanje učitelja i njegove poruke, a </a:t>
            </a:r>
            <a:r>
              <a:rPr lang="pl-PL" sz="2400" dirty="0" smtClean="0"/>
              <a:t>s </a:t>
            </a:r>
            <a:r>
              <a:rPr lang="en-US" sz="2400" dirty="0" err="1" smtClean="0"/>
              <a:t>druge</a:t>
            </a:r>
            <a:r>
              <a:rPr lang="en-US" sz="2400" dirty="0" smtClean="0"/>
              <a:t> </a:t>
            </a:r>
            <a:r>
              <a:rPr lang="en-US" sz="2400" dirty="0" err="1"/>
              <a:t>strane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„ono </a:t>
            </a:r>
            <a:r>
              <a:rPr lang="en-US" sz="2400" b="1" dirty="0" err="1">
                <a:solidFill>
                  <a:srgbClr val="FF0000"/>
                </a:solidFill>
              </a:rPr>
              <a:t>što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čuje</a:t>
            </a:r>
            <a:r>
              <a:rPr lang="en-US" sz="2400" b="1" dirty="0">
                <a:solidFill>
                  <a:srgbClr val="FF0000"/>
                </a:solidFill>
              </a:rPr>
              <a:t>"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b="1" dirty="0" err="1"/>
              <a:t>narušava</a:t>
            </a:r>
            <a:r>
              <a:rPr lang="en-US" sz="2400" b="1" dirty="0"/>
              <a:t> </a:t>
            </a:r>
            <a:r>
              <a:rPr lang="en-US" sz="2400" b="1" dirty="0" err="1" smtClean="0"/>
              <a:t>njegovu</a:t>
            </a:r>
            <a:r>
              <a:rPr lang="sr-Latn-ME" sz="2400" b="1" dirty="0"/>
              <a:t> </a:t>
            </a:r>
            <a:r>
              <a:rPr lang="pl-PL" sz="2400" b="1" dirty="0" smtClean="0"/>
              <a:t>koncentraciju </a:t>
            </a:r>
            <a:r>
              <a:rPr lang="pl-PL" sz="2400" dirty="0"/>
              <a:t>nego što mu pomaže u </a:t>
            </a:r>
            <a:r>
              <a:rPr lang="pl-PL" sz="2400" dirty="0" smtClean="0"/>
              <a:t>stabilizaciji </a:t>
            </a:r>
            <a:r>
              <a:rPr lang="en-US" sz="2400" dirty="0" err="1" smtClean="0"/>
              <a:t>pažnje</a:t>
            </a:r>
            <a:r>
              <a:rPr lang="en-US" sz="2400" dirty="0" smtClean="0"/>
              <a:t> t</a:t>
            </a:r>
            <a:r>
              <a:rPr lang="sr-Latn-ME" sz="2400" dirty="0" smtClean="0"/>
              <a:t>o</a:t>
            </a:r>
            <a:r>
              <a:rPr lang="en-US" sz="2400" dirty="0" err="1" smtClean="0"/>
              <a:t>kom</a:t>
            </a:r>
            <a:r>
              <a:rPr lang="en-US" sz="2400" dirty="0" smtClean="0"/>
              <a:t> </a:t>
            </a:r>
            <a:r>
              <a:rPr lang="en-US" sz="2400" dirty="0" err="1"/>
              <a:t>izvođenja</a:t>
            </a:r>
            <a:r>
              <a:rPr lang="en-US" sz="2400" dirty="0"/>
              <a:t> </a:t>
            </a:r>
            <a:r>
              <a:rPr lang="en-US" sz="2400" dirty="0" err="1"/>
              <a:t>vježbe</a:t>
            </a:r>
            <a:r>
              <a:rPr lang="en-US" sz="2400" dirty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en-US" sz="2400" b="1" dirty="0" err="1" smtClean="0"/>
              <a:t>Drugo</a:t>
            </a:r>
            <a:r>
              <a:rPr lang="en-US" sz="2400" b="1" dirty="0" smtClean="0"/>
              <a:t> </a:t>
            </a:r>
            <a:r>
              <a:rPr lang="en-US" sz="2400" b="1" dirty="0"/>
              <a:t>je </a:t>
            </a:r>
            <a:r>
              <a:rPr lang="en-US" sz="2400" b="1" dirty="0" err="1" smtClean="0"/>
              <a:t>pitanje</a:t>
            </a:r>
            <a:r>
              <a:rPr lang="sr-Latn-ME" sz="2400" b="1" dirty="0"/>
              <a:t> </a:t>
            </a:r>
            <a:r>
              <a:rPr lang="en-US" sz="2400" b="1" dirty="0" err="1" smtClean="0"/>
              <a:t>obraćanja</a:t>
            </a:r>
            <a:r>
              <a:rPr lang="en-US" sz="2400" b="1" dirty="0" smtClean="0"/>
              <a:t> </a:t>
            </a:r>
            <a:r>
              <a:rPr lang="en-US" sz="2400" dirty="0" err="1"/>
              <a:t>nastavnika</a:t>
            </a:r>
            <a:r>
              <a:rPr lang="en-US" sz="2400" dirty="0"/>
              <a:t> </a:t>
            </a:r>
            <a:r>
              <a:rPr lang="en-US" sz="2400" dirty="0" err="1"/>
              <a:t>učenicima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vrijeme</a:t>
            </a:r>
            <a:r>
              <a:rPr lang="en-US" sz="2400" dirty="0"/>
              <a:t> </a:t>
            </a:r>
            <a:r>
              <a:rPr lang="en-US" sz="2400" dirty="0" err="1" smtClean="0"/>
              <a:t>izvođenja</a:t>
            </a:r>
            <a:r>
              <a:rPr lang="sr-Latn-ME" sz="2400" dirty="0"/>
              <a:t> </a:t>
            </a:r>
            <a:r>
              <a:rPr lang="en-US" sz="2400" dirty="0" err="1" smtClean="0"/>
              <a:t>vježbe</a:t>
            </a:r>
            <a:r>
              <a:rPr lang="en-US" sz="2400" dirty="0" smtClean="0"/>
              <a:t> </a:t>
            </a:r>
            <a:r>
              <a:rPr lang="en-US" sz="2400" b="1" dirty="0" err="1"/>
              <a:t>radi</a:t>
            </a:r>
            <a:r>
              <a:rPr lang="en-US" sz="2400" b="1" dirty="0"/>
              <a:t> </a:t>
            </a:r>
            <a:r>
              <a:rPr lang="en-US" sz="2400" b="1" dirty="0" smtClean="0"/>
              <a:t>pot</a:t>
            </a:r>
            <a:r>
              <a:rPr lang="sr-Latn-ME" sz="2400" b="1" dirty="0" smtClean="0"/>
              <a:t>sti</a:t>
            </a:r>
            <a:r>
              <a:rPr lang="en-US" sz="2400" b="1" dirty="0" err="1" smtClean="0"/>
              <a:t>canja</a:t>
            </a:r>
            <a:r>
              <a:rPr lang="en-US" sz="2400" b="1" dirty="0" smtClean="0"/>
              <a:t> </a:t>
            </a:r>
            <a:r>
              <a:rPr lang="en-US" sz="2400" b="1" dirty="0" err="1"/>
              <a:t>ili</a:t>
            </a:r>
            <a:r>
              <a:rPr lang="en-US" sz="2400" b="1" dirty="0"/>
              <a:t> </a:t>
            </a:r>
            <a:r>
              <a:rPr lang="en-US" sz="2400" b="1" dirty="0" err="1"/>
              <a:t>pomoći</a:t>
            </a:r>
            <a:r>
              <a:rPr lang="en-US" sz="2400" b="1" dirty="0"/>
              <a:t> </a:t>
            </a:r>
            <a:r>
              <a:rPr lang="en-US" sz="2400" dirty="0"/>
              <a:t>u </a:t>
            </a:r>
            <a:r>
              <a:rPr lang="en-US" sz="2400" dirty="0" err="1"/>
              <a:t>određenim</a:t>
            </a:r>
            <a:r>
              <a:rPr lang="en-US" sz="2400" dirty="0"/>
              <a:t> </a:t>
            </a:r>
            <a:r>
              <a:rPr lang="en-US" sz="2400" dirty="0" err="1" smtClean="0"/>
              <a:t>fazama</a:t>
            </a:r>
            <a:r>
              <a:rPr lang="sr-Latn-ME" sz="2400" dirty="0"/>
              <a:t> </a:t>
            </a:r>
            <a:r>
              <a:rPr lang="en-US" sz="2400" dirty="0" err="1" smtClean="0"/>
              <a:t>motoričkoga</a:t>
            </a:r>
            <a:r>
              <a:rPr lang="en-US" sz="2400" dirty="0" smtClean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3385051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Često</a:t>
            </a:r>
            <a:r>
              <a:rPr lang="en-US" sz="2400" b="1" dirty="0"/>
              <a:t> </a:t>
            </a:r>
            <a:r>
              <a:rPr lang="en-US" sz="2400" b="1" dirty="0" err="1" smtClean="0"/>
              <a:t>pravo</a:t>
            </a:r>
            <a:r>
              <a:rPr lang="sr-Latn-ME" sz="2400" b="1" dirty="0" smtClean="0"/>
              <a:t>vremeni</a:t>
            </a:r>
            <a:r>
              <a:rPr lang="en-US" sz="2400" b="1" dirty="0" smtClean="0"/>
              <a:t> signal</a:t>
            </a:r>
            <a:r>
              <a:rPr lang="sr-Latn-ME" sz="2400" b="1" dirty="0" smtClean="0"/>
              <a:t> </a:t>
            </a:r>
            <a:r>
              <a:rPr lang="en-US" sz="2400" b="1" dirty="0" err="1" smtClean="0"/>
              <a:t>nastavnika</a:t>
            </a:r>
            <a:r>
              <a:rPr lang="en-US" sz="2400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dogovoreni</a:t>
            </a:r>
            <a:r>
              <a:rPr lang="en-US" sz="2400" dirty="0"/>
              <a:t> </a:t>
            </a:r>
            <a:r>
              <a:rPr lang="en-US" sz="2400" b="1" dirty="0" err="1"/>
              <a:t>uzvik</a:t>
            </a:r>
            <a:r>
              <a:rPr lang="en-US" sz="2400" b="1" dirty="0"/>
              <a:t> </a:t>
            </a:r>
            <a:r>
              <a:rPr lang="en-US" sz="2400" b="1" dirty="0" err="1"/>
              <a:t>ili</a:t>
            </a:r>
            <a:r>
              <a:rPr lang="en-US" sz="2400" b="1" dirty="0"/>
              <a:t> </a:t>
            </a:r>
            <a:r>
              <a:rPr lang="en-US" sz="2400" b="1" dirty="0" err="1"/>
              <a:t>neki</a:t>
            </a:r>
            <a:r>
              <a:rPr lang="en-US" sz="2400" b="1" dirty="0"/>
              <a:t> </a:t>
            </a:r>
            <a:r>
              <a:rPr lang="en-US" sz="2400" b="1" dirty="0" err="1" smtClean="0"/>
              <a:t>drugi</a:t>
            </a:r>
            <a:r>
              <a:rPr lang="sr-Latn-ME" sz="2400" b="1" dirty="0"/>
              <a:t> </a:t>
            </a:r>
            <a:r>
              <a:rPr lang="en-US" sz="2400" b="1" dirty="0" err="1" smtClean="0"/>
              <a:t>znak</a:t>
            </a:r>
            <a:r>
              <a:rPr lang="en-US" sz="2400" dirty="0"/>
              <a:t>, </a:t>
            </a:r>
            <a:r>
              <a:rPr lang="en-US" sz="2400" dirty="0" err="1"/>
              <a:t>može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/>
              <a:t>koristan</a:t>
            </a:r>
            <a:r>
              <a:rPr lang="en-US" sz="2400" dirty="0"/>
              <a:t>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izvođenju</a:t>
            </a:r>
            <a:r>
              <a:rPr lang="en-US" sz="2400" dirty="0"/>
              <a:t> </a:t>
            </a:r>
            <a:r>
              <a:rPr lang="sr-Latn-ME" sz="2400" dirty="0" smtClean="0"/>
              <a:t>elementa </a:t>
            </a:r>
            <a:r>
              <a:rPr lang="en-US" sz="2400" dirty="0" err="1" smtClean="0"/>
              <a:t>skijašk</a:t>
            </a:r>
            <a:r>
              <a:rPr lang="sr-Latn-ME" sz="2400" dirty="0" smtClean="0"/>
              <a:t>e tehnike</a:t>
            </a:r>
            <a:r>
              <a:rPr lang="en-US" sz="2400" dirty="0" smtClean="0"/>
              <a:t>  </a:t>
            </a:r>
            <a:r>
              <a:rPr lang="en-US" sz="2400" dirty="0" err="1" smtClean="0"/>
              <a:t>ili</a:t>
            </a:r>
            <a:r>
              <a:rPr lang="sr-Latn-ME" sz="2400" dirty="0"/>
              <a:t> </a:t>
            </a:r>
            <a:r>
              <a:rPr lang="en-US" sz="2400" dirty="0" err="1" smtClean="0"/>
              <a:t>neke</a:t>
            </a:r>
            <a:r>
              <a:rPr lang="en-US" sz="2400" dirty="0" smtClean="0"/>
              <a:t> </a:t>
            </a:r>
            <a:r>
              <a:rPr lang="en-US" sz="2400" dirty="0" err="1"/>
              <a:t>pojedine</a:t>
            </a:r>
            <a:r>
              <a:rPr lang="en-US" sz="2400" dirty="0"/>
              <a:t> faze </a:t>
            </a:r>
            <a:r>
              <a:rPr lang="en-US" sz="2400" dirty="0" err="1"/>
              <a:t>određenog</a:t>
            </a:r>
            <a:r>
              <a:rPr lang="en-US" sz="2400" dirty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pPr marL="82296" indent="0">
              <a:buNone/>
            </a:pPr>
            <a:endParaRPr lang="en-US" sz="2400" b="1" dirty="0"/>
          </a:p>
          <a:p>
            <a:r>
              <a:rPr lang="en-US" sz="2400" b="1" dirty="0" err="1"/>
              <a:t>Tu</a:t>
            </a:r>
            <a:r>
              <a:rPr lang="en-US" sz="2400" b="1" dirty="0"/>
              <a:t> se ne </a:t>
            </a:r>
            <a:r>
              <a:rPr lang="en-US" sz="2400" b="1" dirty="0" err="1"/>
              <a:t>radi</a:t>
            </a:r>
            <a:r>
              <a:rPr lang="en-US" sz="2400" b="1" dirty="0"/>
              <a:t> o </a:t>
            </a:r>
            <a:r>
              <a:rPr lang="en-US" sz="2400" b="1" dirty="0" err="1"/>
              <a:t>ispravljanju</a:t>
            </a:r>
            <a:r>
              <a:rPr lang="en-US" sz="2400" b="1" dirty="0"/>
              <a:t> </a:t>
            </a:r>
            <a:r>
              <a:rPr lang="en-US" sz="2400" b="1" dirty="0" err="1" smtClean="0"/>
              <a:t>greške</a:t>
            </a:r>
            <a:r>
              <a:rPr lang="en-US" sz="2400" dirty="0"/>
              <a:t>, </a:t>
            </a:r>
            <a:r>
              <a:rPr lang="en-US" sz="2400" dirty="0" err="1"/>
              <a:t>nego</a:t>
            </a:r>
            <a:r>
              <a:rPr lang="en-US" sz="2400" dirty="0"/>
              <a:t> o </a:t>
            </a:r>
            <a:r>
              <a:rPr lang="en-US" sz="2400" b="1" dirty="0" err="1" smtClean="0">
                <a:solidFill>
                  <a:srgbClr val="FF0000"/>
                </a:solidFill>
              </a:rPr>
              <a:t>pomoći</a:t>
            </a:r>
            <a:r>
              <a:rPr lang="sr-Latn-ME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nastavnika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err="1"/>
              <a:t>učeniku</a:t>
            </a:r>
            <a:r>
              <a:rPr lang="en-US" sz="2400" dirty="0"/>
              <a:t> da </a:t>
            </a:r>
            <a:r>
              <a:rPr lang="en-US" sz="2400" dirty="0" err="1"/>
              <a:t>lakše</a:t>
            </a:r>
            <a:r>
              <a:rPr lang="en-US" sz="2400" dirty="0"/>
              <a:t> </a:t>
            </a:r>
            <a:r>
              <a:rPr lang="en-US" sz="2400" dirty="0" err="1"/>
              <a:t>izvede</a:t>
            </a:r>
            <a:r>
              <a:rPr lang="en-US" sz="2400" dirty="0"/>
              <a:t> </a:t>
            </a:r>
            <a:r>
              <a:rPr lang="en-US" sz="2400" dirty="0" err="1"/>
              <a:t>vježbu</a:t>
            </a:r>
            <a:r>
              <a:rPr lang="en-US" sz="2400" dirty="0"/>
              <a:t>, pa </a:t>
            </a:r>
            <a:r>
              <a:rPr lang="en-US" sz="2400" dirty="0" smtClean="0"/>
              <a:t>to</a:t>
            </a:r>
            <a:r>
              <a:rPr lang="sr-Latn-ME" sz="2400" dirty="0" smtClean="0"/>
              <a:t> </a:t>
            </a:r>
            <a:r>
              <a:rPr lang="en-US" sz="2400" dirty="0" err="1" smtClean="0"/>
              <a:t>dvoje</a:t>
            </a:r>
            <a:r>
              <a:rPr lang="en-US" sz="2400" dirty="0" smtClean="0"/>
              <a:t> </a:t>
            </a:r>
            <a:r>
              <a:rPr lang="en-US" sz="2400" dirty="0"/>
              <a:t>ne </a:t>
            </a:r>
            <a:r>
              <a:rPr lang="en-US" sz="2400" dirty="0" err="1"/>
              <a:t>treba</a:t>
            </a:r>
            <a:r>
              <a:rPr lang="en-US" sz="2400" dirty="0"/>
              <a:t> </a:t>
            </a:r>
            <a:r>
              <a:rPr lang="en-US" sz="2400" dirty="0" err="1"/>
              <a:t>poistovjetiti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726551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Kada većina ili svi prave istu grešku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/>
              <a:t>Kada</a:t>
            </a:r>
            <a:r>
              <a:rPr lang="en-US" sz="2400" dirty="0"/>
              <a:t> </a:t>
            </a:r>
            <a:r>
              <a:rPr lang="en-US" sz="2400" dirty="0" err="1"/>
              <a:t>nastavnik</a:t>
            </a:r>
            <a:r>
              <a:rPr lang="en-US" sz="2400" dirty="0"/>
              <a:t> </a:t>
            </a:r>
            <a:r>
              <a:rPr lang="en-US" sz="2400" dirty="0" err="1"/>
              <a:t>procijeni</a:t>
            </a:r>
            <a:r>
              <a:rPr lang="en-US" sz="2400" dirty="0"/>
              <a:t> da </a:t>
            </a:r>
            <a:r>
              <a:rPr lang="en-US" sz="2400" dirty="0" err="1"/>
              <a:t>većina</a:t>
            </a:r>
            <a:r>
              <a:rPr lang="en-US" sz="2400" dirty="0"/>
              <a:t> </a:t>
            </a:r>
            <a:r>
              <a:rPr lang="en-US" sz="2400" dirty="0" err="1"/>
              <a:t>skijaša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 smtClean="0"/>
              <a:t>možda</a:t>
            </a:r>
            <a:r>
              <a:rPr lang="sr-Latn-ME" sz="2400" dirty="0"/>
              <a:t> 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/>
              <a:t>čine</a:t>
            </a:r>
            <a:r>
              <a:rPr lang="en-US" sz="2400" dirty="0"/>
              <a:t> </a:t>
            </a:r>
            <a:r>
              <a:rPr lang="en-US" sz="2400" dirty="0" err="1"/>
              <a:t>istu</a:t>
            </a:r>
            <a:r>
              <a:rPr lang="en-US" sz="2400" dirty="0"/>
              <a:t> </a:t>
            </a:r>
            <a:r>
              <a:rPr lang="en-US" sz="2400" dirty="0" err="1" smtClean="0"/>
              <a:t>grešku</a:t>
            </a:r>
            <a:r>
              <a:rPr lang="en-US" sz="2400" dirty="0" smtClean="0"/>
              <a:t>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izvođenju</a:t>
            </a:r>
            <a:r>
              <a:rPr lang="en-US" sz="2400" dirty="0"/>
              <a:t> </a:t>
            </a:r>
            <a:r>
              <a:rPr lang="en-US" sz="2400" dirty="0" err="1" smtClean="0"/>
              <a:t>motoričkoga</a:t>
            </a:r>
            <a:r>
              <a:rPr lang="sr-Latn-ME" sz="2400" dirty="0"/>
              <a:t> </a:t>
            </a:r>
            <a:r>
              <a:rPr lang="pl-PL" sz="2400" dirty="0" smtClean="0"/>
              <a:t>zadatka, </a:t>
            </a:r>
            <a:r>
              <a:rPr lang="pl-PL" sz="2400" dirty="0"/>
              <a:t>onda je to </a:t>
            </a:r>
            <a:r>
              <a:rPr lang="pl-PL" sz="2400" b="1" dirty="0"/>
              <a:t>znak</a:t>
            </a:r>
            <a:r>
              <a:rPr lang="pl-PL" sz="2400" b="1" dirty="0">
                <a:solidFill>
                  <a:srgbClr val="FF0000"/>
                </a:solidFill>
              </a:rPr>
              <a:t>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pl-PL" sz="2400" b="1" dirty="0" smtClean="0">
                <a:solidFill>
                  <a:srgbClr val="FF0000"/>
                </a:solidFill>
              </a:rPr>
              <a:t>da  </a:t>
            </a:r>
            <a:r>
              <a:rPr lang="pl-PL" sz="2400" b="1" dirty="0">
                <a:solidFill>
                  <a:srgbClr val="FF0000"/>
                </a:solidFill>
              </a:rPr>
              <a:t>učenici nisu </a:t>
            </a:r>
            <a:r>
              <a:rPr lang="pl-PL" sz="2400" b="1" dirty="0" smtClean="0">
                <a:solidFill>
                  <a:srgbClr val="FF0000"/>
                </a:solidFill>
              </a:rPr>
              <a:t>shvatili </a:t>
            </a:r>
            <a:r>
              <a:rPr lang="en-US" sz="2400" b="1" dirty="0" err="1" smtClean="0">
                <a:solidFill>
                  <a:srgbClr val="FF0000"/>
                </a:solidFill>
              </a:rPr>
              <a:t>kako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treba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izvoditi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sr-Latn-ME" sz="2400" b="1" dirty="0" smtClean="0">
                <a:solidFill>
                  <a:srgbClr val="FF0000"/>
                </a:solidFill>
              </a:rPr>
              <a:t>zadatak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ili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vježba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nije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primjerena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  <a:p>
            <a:endParaRPr lang="sr-Latn-ME" sz="2400" dirty="0" smtClean="0"/>
          </a:p>
          <a:p>
            <a:r>
              <a:rPr lang="en-US" sz="2400" dirty="0" err="1" smtClean="0"/>
              <a:t>Svejedno</a:t>
            </a:r>
            <a:r>
              <a:rPr lang="en-US" sz="2400" dirty="0" smtClean="0"/>
              <a:t> </a:t>
            </a:r>
            <a:r>
              <a:rPr lang="en-US" sz="2400" dirty="0"/>
              <a:t>je li </a:t>
            </a:r>
            <a:r>
              <a:rPr lang="en-US" sz="2400" dirty="0" err="1"/>
              <a:t>uzrok</a:t>
            </a:r>
            <a:r>
              <a:rPr lang="en-US" sz="2400" dirty="0"/>
              <a:t> tome </a:t>
            </a:r>
            <a:r>
              <a:rPr lang="en-US" sz="2400" dirty="0" err="1"/>
              <a:t>slabo</a:t>
            </a:r>
            <a:r>
              <a:rPr lang="en-US" sz="2400" dirty="0"/>
              <a:t> </a:t>
            </a:r>
            <a:r>
              <a:rPr lang="en-US" sz="2400" dirty="0" err="1"/>
              <a:t>opisivanje</a:t>
            </a:r>
            <a:r>
              <a:rPr lang="en-US" sz="2400" dirty="0"/>
              <a:t>, </a:t>
            </a:r>
            <a:r>
              <a:rPr lang="en-US" sz="2400" dirty="0" err="1" smtClean="0"/>
              <a:t>loša</a:t>
            </a:r>
            <a:r>
              <a:rPr lang="sr-Latn-ME" sz="2400" dirty="0"/>
              <a:t> </a:t>
            </a:r>
            <a:r>
              <a:rPr lang="en-US" sz="2400" dirty="0" err="1" smtClean="0"/>
              <a:t>demonstracija</a:t>
            </a:r>
            <a:r>
              <a:rPr lang="en-US" sz="2400" dirty="0"/>
              <a:t>, </a:t>
            </a:r>
            <a:r>
              <a:rPr lang="en-US" sz="2400" dirty="0" err="1"/>
              <a:t>nedovoljno</a:t>
            </a:r>
            <a:r>
              <a:rPr lang="en-US" sz="2400" dirty="0"/>
              <a:t> </a:t>
            </a:r>
            <a:r>
              <a:rPr lang="en-US" sz="2400" dirty="0" err="1"/>
              <a:t>jasno</a:t>
            </a:r>
            <a:r>
              <a:rPr lang="en-US" sz="2400" dirty="0"/>
              <a:t> </a:t>
            </a:r>
            <a:r>
              <a:rPr lang="en-US" sz="2400" dirty="0" err="1" smtClean="0"/>
              <a:t>objašnjenje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en-US" sz="2400" dirty="0" err="1" smtClean="0"/>
              <a:t>precjenjivanje</a:t>
            </a:r>
            <a:r>
              <a:rPr lang="en-US" sz="2400" dirty="0" smtClean="0"/>
              <a:t> </a:t>
            </a:r>
            <a:r>
              <a:rPr lang="en-US" sz="2400" dirty="0" err="1"/>
              <a:t>sposobnosti</a:t>
            </a:r>
            <a:r>
              <a:rPr lang="en-US" sz="2400" dirty="0"/>
              <a:t> </a:t>
            </a:r>
            <a:r>
              <a:rPr lang="en-US" sz="2400" dirty="0" err="1"/>
              <a:t>učenika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nešto</a:t>
            </a:r>
            <a:r>
              <a:rPr lang="en-US" sz="2400" dirty="0"/>
              <a:t> </a:t>
            </a:r>
            <a:r>
              <a:rPr lang="en-US" sz="2400" dirty="0" err="1" smtClean="0"/>
              <a:t>drugo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en-US" sz="2400" b="1" dirty="0" err="1" smtClean="0"/>
              <a:t>očito</a:t>
            </a:r>
            <a:r>
              <a:rPr lang="en-US" sz="2400" b="1" dirty="0" smtClean="0"/>
              <a:t> </a:t>
            </a:r>
            <a:r>
              <a:rPr lang="en-US" sz="2400" b="1" dirty="0"/>
              <a:t>je da se </a:t>
            </a:r>
            <a:r>
              <a:rPr lang="en-US" sz="2400" b="1" dirty="0" err="1"/>
              <a:t>radi</a:t>
            </a:r>
            <a:r>
              <a:rPr lang="en-US" sz="2400" b="1" dirty="0"/>
              <a:t> </a:t>
            </a:r>
            <a:r>
              <a:rPr lang="en-US" sz="2400" b="1" dirty="0" smtClean="0"/>
              <a:t>o</a:t>
            </a:r>
            <a:r>
              <a:rPr lang="sr-Latn-ME" sz="2400" b="1" dirty="0" smtClean="0"/>
              <a:t>:</a:t>
            </a:r>
            <a:endParaRPr lang="en-US" sz="2400" b="1" dirty="0" smtClean="0"/>
          </a:p>
          <a:p>
            <a:pPr marL="82296" indent="0">
              <a:buNone/>
            </a:pPr>
            <a:endParaRPr lang="sr-Latn-ME" sz="2400" b="1" dirty="0" smtClean="0"/>
          </a:p>
          <a:p>
            <a:r>
              <a:rPr lang="en-US" sz="2400" dirty="0" smtClean="0"/>
              <a:t> </a:t>
            </a:r>
            <a:r>
              <a:rPr lang="en-US" sz="2400" dirty="0" err="1"/>
              <a:t>previdu</a:t>
            </a:r>
            <a:r>
              <a:rPr lang="en-US" sz="2400" dirty="0"/>
              <a:t>, </a:t>
            </a:r>
            <a:endParaRPr lang="sr-Latn-ME" sz="2400" dirty="0" smtClean="0"/>
          </a:p>
          <a:p>
            <a:r>
              <a:rPr lang="en-US" sz="2400" dirty="0" err="1" smtClean="0"/>
              <a:t>propustu</a:t>
            </a:r>
            <a:r>
              <a:rPr lang="en-US" sz="2400" dirty="0" smtClean="0"/>
              <a:t> </a:t>
            </a:r>
            <a:r>
              <a:rPr lang="en-US" sz="2400" dirty="0" err="1"/>
              <a:t>učitelja</a:t>
            </a:r>
            <a:r>
              <a:rPr lang="en-US" sz="2400" dirty="0"/>
              <a:t>, </a:t>
            </a:r>
            <a:endParaRPr lang="sr-Latn-ME" sz="2400" dirty="0" smtClean="0"/>
          </a:p>
          <a:p>
            <a:r>
              <a:rPr lang="sr-Latn-ME" sz="2400" dirty="0"/>
              <a:t>t</a:t>
            </a:r>
            <a:r>
              <a:rPr lang="sr-Latn-ME" sz="2400" dirty="0" smtClean="0"/>
              <a:t>e je potrebno</a:t>
            </a:r>
            <a:r>
              <a:rPr lang="en-US" sz="2400" dirty="0" smtClean="0"/>
              <a:t> </a:t>
            </a:r>
            <a:r>
              <a:rPr lang="en-US" sz="2400" dirty="0"/>
              <a:t>da </a:t>
            </a:r>
            <a:r>
              <a:rPr lang="en-US" sz="2400" b="1" dirty="0" err="1"/>
              <a:t>svoju</a:t>
            </a:r>
            <a:r>
              <a:rPr lang="en-US" sz="2400" b="1" dirty="0"/>
              <a:t> </a:t>
            </a:r>
            <a:r>
              <a:rPr lang="en-US" sz="2400" b="1" dirty="0" err="1" smtClean="0"/>
              <a:t>grešku</a:t>
            </a:r>
            <a:r>
              <a:rPr lang="en-US" sz="2400" b="1" dirty="0" smtClean="0"/>
              <a:t> </a:t>
            </a:r>
            <a:r>
              <a:rPr lang="en-US" sz="2400" b="1" dirty="0" err="1"/>
              <a:t>ispravi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57253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Šta je didaktika? – Šta je metodika?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800" dirty="0" smtClean="0"/>
          </a:p>
          <a:p>
            <a:r>
              <a:rPr lang="sr-Latn-ME" sz="2800" dirty="0" smtClean="0"/>
              <a:t>Didaktika je naučna disciplina p</a:t>
            </a:r>
            <a:r>
              <a:rPr lang="en-US" sz="2800" dirty="0" smtClean="0"/>
              <a:t>e</a:t>
            </a:r>
            <a:r>
              <a:rPr lang="sr-Latn-ME" sz="2800" dirty="0" smtClean="0"/>
              <a:t>dagogije koja </a:t>
            </a:r>
            <a:r>
              <a:rPr lang="sr-Latn-ME" sz="2800" b="1" dirty="0" smtClean="0">
                <a:solidFill>
                  <a:srgbClr val="FF0000"/>
                </a:solidFill>
              </a:rPr>
              <a:t>proučava</a:t>
            </a:r>
            <a:r>
              <a:rPr lang="sr-Latn-ME" sz="2800" dirty="0" smtClean="0"/>
              <a:t> </a:t>
            </a:r>
            <a:r>
              <a:rPr lang="sr-Latn-ME" sz="2800" b="1" dirty="0" smtClean="0"/>
              <a:t>proces nastave i učenja</a:t>
            </a:r>
            <a:r>
              <a:rPr lang="sr-Latn-ME" sz="2800" dirty="0" smtClean="0"/>
              <a:t>, njihovu strukturu, ciljeve , sadržaje, metode i uslove.</a:t>
            </a:r>
          </a:p>
          <a:p>
            <a:pPr marL="82296" indent="0">
              <a:buNone/>
            </a:pPr>
            <a:endParaRPr lang="sr-Latn-ME" sz="2800" dirty="0" smtClean="0"/>
          </a:p>
          <a:p>
            <a:r>
              <a:rPr lang="sr-Latn-ME" sz="2800" dirty="0" smtClean="0"/>
              <a:t>Metodika je naučna disciplina srodna didaktici koja se bavi </a:t>
            </a:r>
            <a:r>
              <a:rPr lang="sr-Latn-ME" sz="2800" b="1" dirty="0" smtClean="0"/>
              <a:t>teoretskim i praktičnim </a:t>
            </a:r>
            <a:r>
              <a:rPr lang="sr-Latn-ME" sz="2800" dirty="0" smtClean="0"/>
              <a:t>aspektima nastave. </a:t>
            </a:r>
            <a:endParaRPr lang="en-US" sz="2800" dirty="0" smtClean="0"/>
          </a:p>
          <a:p>
            <a:r>
              <a:rPr lang="sr-Latn-ME" sz="2800" b="1" dirty="0" smtClean="0">
                <a:solidFill>
                  <a:srgbClr val="FF0000"/>
                </a:solidFill>
              </a:rPr>
              <a:t>Proučava</a:t>
            </a:r>
            <a:r>
              <a:rPr lang="sr-Latn-ME" sz="2800" b="1" dirty="0" smtClean="0"/>
              <a:t> konkretne postupke</a:t>
            </a:r>
            <a:r>
              <a:rPr lang="sr-Latn-ME" sz="2800" dirty="0" smtClean="0"/>
              <a:t>, metode, oblike rada i načine izvodjenja nastave u okviru odredjene nastavne oblasti.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59988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Način obraćanja učenicima koji prave greške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U ispravljanje </a:t>
            </a:r>
            <a:r>
              <a:rPr lang="pl-PL" sz="2400" dirty="0" smtClean="0"/>
              <a:t>grešaka </a:t>
            </a:r>
            <a:r>
              <a:rPr lang="pl-PL" sz="2400" b="1" dirty="0" smtClean="0">
                <a:solidFill>
                  <a:srgbClr val="FF0000"/>
                </a:solidFill>
              </a:rPr>
              <a:t>posebno </a:t>
            </a:r>
            <a:r>
              <a:rPr lang="pl-PL" sz="2400" b="1" dirty="0">
                <a:solidFill>
                  <a:srgbClr val="FF0000"/>
                </a:solidFill>
              </a:rPr>
              <a:t>je važan </a:t>
            </a:r>
            <a:r>
              <a:rPr lang="pl-PL" sz="2400" b="1" dirty="0"/>
              <a:t>način </a:t>
            </a:r>
            <a:r>
              <a:rPr lang="pl-PL" sz="2400" b="1" dirty="0" smtClean="0"/>
              <a:t>na </a:t>
            </a:r>
            <a:r>
              <a:rPr lang="en-US" sz="2400" b="1" dirty="0" err="1" smtClean="0"/>
              <a:t>koji</a:t>
            </a:r>
            <a:r>
              <a:rPr lang="en-US" sz="2400" b="1" dirty="0" smtClean="0"/>
              <a:t> </a:t>
            </a:r>
            <a:r>
              <a:rPr lang="en-US" sz="2400" b="1" dirty="0"/>
              <a:t>se </a:t>
            </a:r>
            <a:r>
              <a:rPr lang="en-US" sz="2400" b="1" dirty="0" err="1"/>
              <a:t>nastavnik</a:t>
            </a:r>
            <a:r>
              <a:rPr lang="en-US" sz="2400" b="1" dirty="0"/>
              <a:t> </a:t>
            </a:r>
            <a:r>
              <a:rPr lang="en-US" sz="2400" b="1" dirty="0" err="1"/>
              <a:t>obraća</a:t>
            </a:r>
            <a:r>
              <a:rPr lang="en-US" sz="2400" b="1" dirty="0"/>
              <a:t> </a:t>
            </a:r>
            <a:r>
              <a:rPr lang="en-US" sz="2400" b="1" dirty="0" err="1"/>
              <a:t>učenicima</a:t>
            </a:r>
            <a:r>
              <a:rPr lang="en-US" sz="2400" b="1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čega</a:t>
            </a:r>
            <a:r>
              <a:rPr lang="en-US" sz="2400" dirty="0"/>
              <a:t> </a:t>
            </a:r>
            <a:r>
              <a:rPr lang="en-US" sz="2400" dirty="0" smtClean="0"/>
              <a:t>u</a:t>
            </a:r>
            <a:r>
              <a:rPr lang="sr-Latn-ME" sz="2400" dirty="0" smtClean="0"/>
              <a:t> </a:t>
            </a:r>
            <a:r>
              <a:rPr lang="pl-PL" sz="2400" dirty="0" smtClean="0"/>
              <a:t>svom </a:t>
            </a:r>
            <a:r>
              <a:rPr lang="pl-PL" sz="2400" dirty="0"/>
              <a:t>nastupu mora biti sugestivan, </a:t>
            </a:r>
            <a:r>
              <a:rPr lang="pl-PL" sz="2400" dirty="0" smtClean="0"/>
              <a:t>u </a:t>
            </a:r>
            <a:r>
              <a:rPr lang="es-ES" sz="2400" dirty="0" err="1" smtClean="0"/>
              <a:t>reag</a:t>
            </a:r>
            <a:r>
              <a:rPr lang="sr-Latn-ME" sz="2400" dirty="0" smtClean="0"/>
              <a:t>ov</a:t>
            </a:r>
            <a:r>
              <a:rPr lang="es-ES" sz="2400" dirty="0" err="1" smtClean="0"/>
              <a:t>anju</a:t>
            </a:r>
            <a:r>
              <a:rPr lang="es-ES" sz="2400" dirty="0" smtClean="0"/>
              <a:t> </a:t>
            </a:r>
            <a:r>
              <a:rPr lang="es-ES" sz="2400" dirty="0" err="1"/>
              <a:t>odmjeren</a:t>
            </a:r>
            <a:r>
              <a:rPr lang="es-ES" sz="2400" dirty="0"/>
              <a:t>, a u </a:t>
            </a:r>
            <a:r>
              <a:rPr lang="es-ES" sz="2400" dirty="0" err="1" smtClean="0"/>
              <a:t>obraćanju</a:t>
            </a:r>
            <a:r>
              <a:rPr lang="sr-Latn-ME" sz="2400" dirty="0"/>
              <a:t> </a:t>
            </a:r>
            <a:r>
              <a:rPr lang="en-US" sz="2400" dirty="0" smtClean="0"/>
              <a:t>pot</a:t>
            </a:r>
            <a:r>
              <a:rPr lang="sr-Latn-ME" sz="2400" dirty="0" smtClean="0"/>
              <a:t>sti</a:t>
            </a:r>
            <a:r>
              <a:rPr lang="en-US" sz="2400" dirty="0" err="1" smtClean="0"/>
              <a:t>cajan</a:t>
            </a:r>
            <a:r>
              <a:rPr lang="en-US" sz="2400" dirty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en-US" sz="2400" dirty="0" err="1" smtClean="0"/>
              <a:t>Pri</a:t>
            </a:r>
            <a:r>
              <a:rPr lang="en-US" sz="2400" dirty="0" smtClean="0"/>
              <a:t> </a:t>
            </a:r>
            <a:r>
              <a:rPr lang="en-US" sz="2400" dirty="0" err="1"/>
              <a:t>ispravljanju</a:t>
            </a:r>
            <a:r>
              <a:rPr lang="en-US" sz="2400" dirty="0"/>
              <a:t> </a:t>
            </a:r>
            <a:r>
              <a:rPr lang="en-US" sz="2400" dirty="0" err="1" smtClean="0"/>
              <a:t>grešaka</a:t>
            </a:r>
            <a:r>
              <a:rPr lang="en-US" sz="2400" dirty="0" smtClean="0"/>
              <a:t> </a:t>
            </a:r>
            <a:r>
              <a:rPr lang="en-US" sz="2400" dirty="0" err="1"/>
              <a:t>uvijek</a:t>
            </a:r>
            <a:r>
              <a:rPr lang="en-US" sz="2400" dirty="0"/>
              <a:t> </a:t>
            </a:r>
            <a:r>
              <a:rPr lang="en-US" sz="2400" dirty="0" err="1" smtClean="0"/>
              <a:t>treba</a:t>
            </a:r>
            <a:r>
              <a:rPr lang="sr-Latn-ME" sz="2400" dirty="0"/>
              <a:t> </a:t>
            </a:r>
            <a:r>
              <a:rPr lang="pl-PL" sz="2400" dirty="0" smtClean="0"/>
              <a:t>poći </a:t>
            </a:r>
            <a:r>
              <a:rPr lang="pl-PL" sz="2400" dirty="0"/>
              <a:t>od toga da </a:t>
            </a:r>
            <a:r>
              <a:rPr lang="pl-PL" sz="2400" b="1" dirty="0"/>
              <a:t>učenici ne žele griješiti</a:t>
            </a:r>
            <a:r>
              <a:rPr lang="pl-PL" sz="2400" dirty="0"/>
              <a:t>, to </a:t>
            </a:r>
            <a:r>
              <a:rPr lang="pl-PL" sz="2400" dirty="0" smtClean="0"/>
              <a:t>jest </a:t>
            </a:r>
            <a:r>
              <a:rPr lang="it-IT" sz="2400" dirty="0" smtClean="0"/>
              <a:t>da </a:t>
            </a:r>
            <a:r>
              <a:rPr lang="it-IT" sz="2400" b="1" dirty="0"/>
              <a:t>ne griješe namjerno, </a:t>
            </a:r>
            <a:r>
              <a:rPr lang="it-IT" sz="2400" dirty="0"/>
              <a:t>da ih pogrešno </a:t>
            </a:r>
            <a:r>
              <a:rPr lang="it-IT" sz="2400" dirty="0" smtClean="0"/>
              <a:t>izveden</a:t>
            </a:r>
            <a:r>
              <a:rPr lang="sr-Latn-ME" sz="2400" dirty="0" smtClean="0"/>
              <a:t> </a:t>
            </a:r>
            <a:r>
              <a:rPr lang="pl-PL" sz="2400" dirty="0" smtClean="0"/>
              <a:t>pokret</a:t>
            </a:r>
            <a:r>
              <a:rPr lang="pl-PL" sz="2400" dirty="0"/>
              <a:t>, kretanje ili vježba jednako tako teško </a:t>
            </a:r>
            <a:r>
              <a:rPr lang="pl-PL" sz="2400" dirty="0" smtClean="0"/>
              <a:t>pogađa </a:t>
            </a:r>
            <a:r>
              <a:rPr lang="en-US" sz="2400" dirty="0" err="1" smtClean="0"/>
              <a:t>kao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nas</a:t>
            </a:r>
            <a:r>
              <a:rPr lang="en-US" sz="2400" dirty="0"/>
              <a:t> </a:t>
            </a:r>
            <a:r>
              <a:rPr lang="en-US" sz="2400" dirty="0" err="1"/>
              <a:t>učitelje</a:t>
            </a:r>
            <a:r>
              <a:rPr lang="en-US" sz="2400" dirty="0"/>
              <a:t>, da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sr-Latn-ME" sz="2400" dirty="0" smtClean="0"/>
              <a:t>gre</a:t>
            </a:r>
            <a:r>
              <a:rPr lang="en-US" sz="2400" dirty="0" err="1" smtClean="0"/>
              <a:t>ške</a:t>
            </a:r>
            <a:r>
              <a:rPr lang="en-US" sz="2400" dirty="0" smtClean="0"/>
              <a:t> </a:t>
            </a:r>
            <a:r>
              <a:rPr lang="en-US" sz="2400" dirty="0" err="1"/>
              <a:t>sastavni</a:t>
            </a:r>
            <a:r>
              <a:rPr lang="en-US" sz="2400" dirty="0"/>
              <a:t> </a:t>
            </a:r>
            <a:r>
              <a:rPr lang="en-US" sz="2400" dirty="0" err="1"/>
              <a:t>dio</a:t>
            </a:r>
            <a:r>
              <a:rPr lang="en-US" sz="2400" dirty="0"/>
              <a:t> </a:t>
            </a:r>
            <a:r>
              <a:rPr lang="en-US" sz="2400" dirty="0" err="1" smtClean="0"/>
              <a:t>rada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en-US" sz="2400" dirty="0" err="1" smtClean="0"/>
              <a:t>pogotovo</a:t>
            </a:r>
            <a:r>
              <a:rPr lang="en-US" sz="2400" dirty="0" smtClean="0"/>
              <a:t>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učenju</a:t>
            </a:r>
            <a:r>
              <a:rPr lang="en-US" sz="2400" dirty="0"/>
              <a:t> </a:t>
            </a:r>
            <a:r>
              <a:rPr lang="en-US" sz="2400" dirty="0" err="1" smtClean="0"/>
              <a:t>motoričkog</a:t>
            </a:r>
            <a:r>
              <a:rPr lang="en-US" sz="2400" dirty="0" smtClean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7600207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Zato</a:t>
            </a:r>
            <a:r>
              <a:rPr lang="sr-Latn-ME" sz="2400" dirty="0"/>
              <a:t> </a:t>
            </a:r>
            <a:r>
              <a:rPr lang="sr-Latn-ME" sz="2400" dirty="0" smtClean="0"/>
              <a:t>učitelj prilikom</a:t>
            </a:r>
            <a:r>
              <a:rPr lang="en-US" sz="2400" dirty="0" smtClean="0"/>
              <a:t> </a:t>
            </a:r>
            <a:r>
              <a:rPr lang="en-US" sz="2400" dirty="0" err="1"/>
              <a:t>ispravljanja</a:t>
            </a:r>
            <a:r>
              <a:rPr lang="en-US" sz="2400" dirty="0"/>
              <a:t> </a:t>
            </a:r>
            <a:r>
              <a:rPr lang="en-US" sz="2400" dirty="0" err="1" smtClean="0"/>
              <a:t>grešaka</a:t>
            </a:r>
            <a:r>
              <a:rPr lang="sr-Latn-ME" sz="2400" b="1" dirty="0"/>
              <a:t> </a:t>
            </a:r>
            <a:r>
              <a:rPr lang="sr-Latn-ME" sz="2400" dirty="0" smtClean="0"/>
              <a:t>ne bi trebao da se obraća na sličan način</a:t>
            </a:r>
            <a:r>
              <a:rPr lang="sr-Latn-ME" sz="2400" dirty="0"/>
              <a:t>: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endParaRPr lang="it-IT" sz="2400" dirty="0" smtClean="0">
              <a:solidFill>
                <a:srgbClr val="FF0000"/>
              </a:solidFill>
            </a:endParaRPr>
          </a:p>
          <a:p>
            <a:r>
              <a:rPr lang="it-IT" sz="2400" b="1" dirty="0" smtClean="0"/>
              <a:t>„</a:t>
            </a:r>
            <a:r>
              <a:rPr lang="it-IT" sz="2400" b="1" dirty="0"/>
              <a:t>Ništa ne valja", </a:t>
            </a:r>
            <a:endParaRPr lang="it-IT" sz="2400" b="1" dirty="0" smtClean="0"/>
          </a:p>
          <a:p>
            <a:r>
              <a:rPr lang="it-IT" sz="2400" b="1" dirty="0" smtClean="0"/>
              <a:t>„</a:t>
            </a:r>
            <a:r>
              <a:rPr lang="it-IT" sz="2400" b="1" dirty="0"/>
              <a:t>Potpuno pogrešno radiš", </a:t>
            </a:r>
            <a:endParaRPr lang="it-IT" sz="2400" b="1" dirty="0" smtClean="0"/>
          </a:p>
          <a:p>
            <a:r>
              <a:rPr lang="it-IT" sz="2400" b="1" dirty="0" smtClean="0"/>
              <a:t>„Od</a:t>
            </a:r>
            <a:r>
              <a:rPr lang="sr-Latn-ME" sz="2400" b="1" dirty="0" smtClean="0"/>
              <a:t> </a:t>
            </a:r>
            <a:r>
              <a:rPr lang="en-US" sz="2400" b="1" dirty="0" err="1" smtClean="0"/>
              <a:t>tvog</a:t>
            </a:r>
            <a:r>
              <a:rPr lang="en-US" sz="2400" b="1" dirty="0" smtClean="0"/>
              <a:t> </a:t>
            </a:r>
            <a:r>
              <a:rPr lang="en-US" sz="2400" b="1" dirty="0" err="1"/>
              <a:t>skijanja</a:t>
            </a:r>
            <a:r>
              <a:rPr lang="en-US" sz="2400" b="1" dirty="0"/>
              <a:t> </a:t>
            </a:r>
            <a:r>
              <a:rPr lang="en-US" sz="2400" b="1" dirty="0" err="1"/>
              <a:t>nema</a:t>
            </a:r>
            <a:r>
              <a:rPr lang="en-US" sz="2400" b="1" dirty="0"/>
              <a:t> </a:t>
            </a:r>
            <a:r>
              <a:rPr lang="en-US" sz="2400" b="1" dirty="0" err="1" smtClean="0"/>
              <a:t>ništa</a:t>
            </a:r>
            <a:r>
              <a:rPr lang="en-US" sz="2400" b="1" dirty="0" smtClean="0"/>
              <a:t>„</a:t>
            </a:r>
            <a:endParaRPr lang="sr-Latn-ME" sz="2400" b="1" dirty="0" smtClean="0"/>
          </a:p>
          <a:p>
            <a:r>
              <a:rPr lang="sr-Latn-ME" sz="2400" b="1" dirty="0" smtClean="0"/>
              <a:t>„Ti nijesi za ovaj sport“</a:t>
            </a:r>
            <a:r>
              <a:rPr lang="en-US" sz="2400" b="1" dirty="0" smtClean="0"/>
              <a:t> </a:t>
            </a:r>
          </a:p>
          <a:p>
            <a:pPr marL="82296" indent="0">
              <a:buNone/>
            </a:pPr>
            <a:endParaRPr lang="en-US" sz="2400" dirty="0"/>
          </a:p>
          <a:p>
            <a:r>
              <a:rPr lang="pl-PL" sz="2400" dirty="0" smtClean="0"/>
              <a:t>Korektan odnos učitelja prilikom</a:t>
            </a:r>
            <a:r>
              <a:rPr lang="pl-PL" sz="2400" dirty="0" smtClean="0"/>
              <a:t> </a:t>
            </a:r>
            <a:r>
              <a:rPr lang="en-US" sz="2400" dirty="0" err="1" smtClean="0"/>
              <a:t>ispravljanja</a:t>
            </a:r>
            <a:r>
              <a:rPr lang="en-US" sz="2400" dirty="0" smtClean="0"/>
              <a:t> </a:t>
            </a:r>
            <a:r>
              <a:rPr lang="en-US" sz="2400" dirty="0" err="1" smtClean="0"/>
              <a:t>grešaka</a:t>
            </a:r>
            <a:r>
              <a:rPr lang="en-US" sz="2400" dirty="0" smtClean="0"/>
              <a:t> </a:t>
            </a:r>
            <a:r>
              <a:rPr lang="sr-Latn-ME" sz="2400" dirty="0" smtClean="0"/>
              <a:t>kod</a:t>
            </a:r>
            <a:r>
              <a:rPr lang="en-US" sz="2400" dirty="0" smtClean="0"/>
              <a:t> </a:t>
            </a:r>
            <a:r>
              <a:rPr lang="en-US" sz="2400" dirty="0" err="1" smtClean="0"/>
              <a:t>učenika</a:t>
            </a:r>
            <a:r>
              <a:rPr lang="en-US" sz="2400" dirty="0" smtClean="0"/>
              <a:t> </a:t>
            </a:r>
            <a:r>
              <a:rPr lang="sr-Latn-ME" sz="2400" dirty="0" smtClean="0"/>
              <a:t>će </a:t>
            </a:r>
            <a:r>
              <a:rPr lang="en-US" sz="2400" dirty="0" err="1" smtClean="0"/>
              <a:t>razviti</a:t>
            </a:r>
            <a:r>
              <a:rPr lang="en-US" sz="2400" dirty="0" smtClean="0"/>
              <a:t> </a:t>
            </a:r>
            <a:r>
              <a:rPr lang="en-US" sz="2400" dirty="0" err="1" smtClean="0"/>
              <a:t>aktivni</a:t>
            </a:r>
            <a:r>
              <a:rPr lang="en-US" sz="2400" dirty="0" smtClean="0"/>
              <a:t> </a:t>
            </a:r>
            <a:r>
              <a:rPr lang="en-US" sz="2400" dirty="0" err="1" smtClean="0"/>
              <a:t>odnos</a:t>
            </a:r>
            <a:r>
              <a:rPr lang="sr-Latn-ME" sz="2400" dirty="0" smtClean="0"/>
              <a:t> </a:t>
            </a:r>
            <a:r>
              <a:rPr lang="en-US" sz="2400" dirty="0" err="1" smtClean="0"/>
              <a:t>prema</a:t>
            </a:r>
            <a:r>
              <a:rPr lang="en-US" sz="2400" dirty="0" smtClean="0"/>
              <a:t> </a:t>
            </a:r>
            <a:r>
              <a:rPr lang="en-US" sz="2400" dirty="0" err="1" smtClean="0"/>
              <a:t>uočavanju</a:t>
            </a:r>
            <a:r>
              <a:rPr lang="en-US" sz="2400" dirty="0" smtClean="0"/>
              <a:t> </a:t>
            </a:r>
            <a:r>
              <a:rPr lang="en-US" sz="2400" dirty="0" err="1" smtClean="0"/>
              <a:t>vlastitih</a:t>
            </a:r>
            <a:r>
              <a:rPr lang="en-US" sz="2400" dirty="0" smtClean="0"/>
              <a:t> </a:t>
            </a:r>
            <a:r>
              <a:rPr lang="en-US" sz="2400" dirty="0" err="1" smtClean="0"/>
              <a:t>grešaka</a:t>
            </a:r>
            <a:r>
              <a:rPr lang="sr-Latn-ME" sz="2400" dirty="0" smtClean="0"/>
              <a:t> i dovest će ih u situaciju da postanu odgovorni za svoj napredak za vrijeme vežbanja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04724187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sr-Latn-ME" sz="3200" b="1" dirty="0"/>
              <a:t>P</a:t>
            </a:r>
            <a:r>
              <a:rPr lang="en-US" sz="3200" b="1" dirty="0" err="1" smtClean="0"/>
              <a:t>onavljanje</a:t>
            </a:r>
            <a:r>
              <a:rPr lang="en-US" sz="3200" b="1" dirty="0" smtClean="0"/>
              <a:t> </a:t>
            </a:r>
            <a:r>
              <a:rPr lang="en-US" sz="3200" b="1" dirty="0"/>
              <a:t>(</a:t>
            </a:r>
            <a:r>
              <a:rPr lang="en-US" sz="3200" b="1" dirty="0" err="1"/>
              <a:t>uvježbavanje</a:t>
            </a:r>
            <a:r>
              <a:rPr lang="en-US" sz="3200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N</a:t>
            </a:r>
            <a:r>
              <a:rPr lang="pl-PL" sz="2400" dirty="0" smtClean="0"/>
              <a:t>akon </a:t>
            </a:r>
            <a:r>
              <a:rPr lang="pl-PL" sz="2400" dirty="0"/>
              <a:t>što </a:t>
            </a:r>
            <a:r>
              <a:rPr lang="pl-PL" sz="2400" dirty="0" smtClean="0"/>
              <a:t>su </a:t>
            </a:r>
            <a:r>
              <a:rPr lang="en-US" sz="2400" dirty="0" err="1" smtClean="0"/>
              <a:t>učenici</a:t>
            </a:r>
            <a:r>
              <a:rPr lang="en-US" sz="2400" dirty="0" smtClean="0"/>
              <a:t> </a:t>
            </a:r>
            <a:r>
              <a:rPr lang="en-US" sz="2400" dirty="0" err="1"/>
              <a:t>upoznati</a:t>
            </a:r>
            <a:r>
              <a:rPr lang="en-US" sz="2400" dirty="0"/>
              <a:t> s </a:t>
            </a:r>
            <a:r>
              <a:rPr lang="en-US" sz="2400" dirty="0" err="1"/>
              <a:t>određenim</a:t>
            </a:r>
            <a:r>
              <a:rPr lang="en-US" sz="2400" dirty="0"/>
              <a:t> </a:t>
            </a:r>
            <a:r>
              <a:rPr lang="en-US" sz="2400" dirty="0" err="1"/>
              <a:t>motoričkim</a:t>
            </a:r>
            <a:r>
              <a:rPr lang="en-US" sz="2400" dirty="0"/>
              <a:t> </a:t>
            </a:r>
            <a:r>
              <a:rPr lang="sr-Latn-ME" sz="2400" dirty="0" smtClean="0"/>
              <a:t>zadatkom</a:t>
            </a:r>
            <a:r>
              <a:rPr lang="en-US" sz="2400" dirty="0" smtClean="0"/>
              <a:t> u</a:t>
            </a:r>
            <a:r>
              <a:rPr lang="sr-Latn-ME" sz="2400" dirty="0" smtClean="0"/>
              <a:t> </a:t>
            </a:r>
            <a:r>
              <a:rPr lang="pl-PL" sz="2400" dirty="0" smtClean="0"/>
              <a:t>osnovnoj </a:t>
            </a:r>
            <a:r>
              <a:rPr lang="pl-PL" sz="2400" dirty="0" smtClean="0"/>
              <a:t>strukturi</a:t>
            </a:r>
            <a:r>
              <a:rPr lang="pl-PL" sz="2400" dirty="0" smtClean="0"/>
              <a:t>, pristupaju uvježbavanju.</a:t>
            </a:r>
            <a:endParaRPr lang="pl-PL" sz="2400" dirty="0" smtClean="0"/>
          </a:p>
          <a:p>
            <a:endParaRPr lang="pl-PL" sz="2400" dirty="0"/>
          </a:p>
          <a:p>
            <a:r>
              <a:rPr lang="sr-Latn-ME" sz="2400" dirty="0" smtClean="0"/>
              <a:t>Ova etapa se realizuje</a:t>
            </a:r>
            <a:r>
              <a:rPr lang="it-IT" sz="2400" dirty="0" smtClean="0"/>
              <a:t> </a:t>
            </a:r>
            <a:r>
              <a:rPr lang="it-IT" sz="2400" dirty="0" smtClean="0"/>
              <a:t>radi</a:t>
            </a:r>
            <a:r>
              <a:rPr lang="sr-Latn-ME" sz="2400" dirty="0" smtClean="0"/>
              <a:t> </a:t>
            </a:r>
            <a:r>
              <a:rPr lang="en-US" sz="2400" dirty="0" err="1" smtClean="0"/>
              <a:t>daljnjeg</a:t>
            </a:r>
            <a:r>
              <a:rPr lang="en-US" sz="2400" dirty="0" smtClean="0"/>
              <a:t> </a:t>
            </a:r>
            <a:r>
              <a:rPr lang="en-US" sz="2400" dirty="0" err="1"/>
              <a:t>usavršavanja</a:t>
            </a:r>
            <a:r>
              <a:rPr lang="en-US" sz="2400" dirty="0"/>
              <a:t> </a:t>
            </a:r>
            <a:r>
              <a:rPr lang="en-US" sz="2400" dirty="0" err="1"/>
              <a:t>novoga</a:t>
            </a:r>
            <a:r>
              <a:rPr lang="en-US" sz="2400" dirty="0"/>
              <a:t> </a:t>
            </a:r>
            <a:r>
              <a:rPr lang="en-US" sz="2400" dirty="0" err="1" smtClean="0"/>
              <a:t>motoričkoga</a:t>
            </a:r>
            <a:r>
              <a:rPr lang="sr-Latn-ME" sz="2400" dirty="0"/>
              <a:t> </a:t>
            </a:r>
            <a:r>
              <a:rPr lang="sr-Latn-ME" sz="2400" dirty="0" smtClean="0"/>
              <a:t>zadatka,</a:t>
            </a:r>
            <a:r>
              <a:rPr lang="en-US" sz="2400" dirty="0" smtClean="0"/>
              <a:t> </a:t>
            </a:r>
            <a:r>
              <a:rPr lang="en-US" sz="2400" b="1" dirty="0" err="1" smtClean="0"/>
              <a:t>višestruk</a:t>
            </a:r>
            <a:r>
              <a:rPr lang="sr-Latn-ME" sz="2400" b="1" dirty="0" smtClean="0"/>
              <a:t>im</a:t>
            </a:r>
            <a:r>
              <a:rPr lang="sr-Latn-ME" sz="2400" b="1" dirty="0" smtClean="0"/>
              <a:t> </a:t>
            </a:r>
            <a:r>
              <a:rPr lang="en-US" sz="2400" b="1" dirty="0" err="1" smtClean="0"/>
              <a:t>ponavljanj</a:t>
            </a:r>
            <a:r>
              <a:rPr lang="sr-Latn-ME" sz="2400" b="1" dirty="0" smtClean="0"/>
              <a:t>em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1163824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Da bi se učenici što prije </a:t>
            </a:r>
            <a:r>
              <a:rPr lang="it-IT" sz="2400" dirty="0" smtClean="0"/>
              <a:t>približili</a:t>
            </a:r>
            <a:r>
              <a:rPr lang="sr-Latn-ME" sz="2400" dirty="0" smtClean="0"/>
              <a:t> </a:t>
            </a:r>
            <a:r>
              <a:rPr lang="en-US" sz="2400" dirty="0" err="1" smtClean="0"/>
              <a:t>izvođenju</a:t>
            </a:r>
            <a:r>
              <a:rPr lang="en-US" sz="2400" dirty="0" smtClean="0"/>
              <a:t> </a:t>
            </a:r>
            <a:r>
              <a:rPr lang="en-US" sz="2400" dirty="0" err="1"/>
              <a:t>novoga</a:t>
            </a:r>
            <a:r>
              <a:rPr lang="en-US" sz="2400" dirty="0"/>
              <a:t> </a:t>
            </a:r>
            <a:r>
              <a:rPr lang="en-US" sz="2400" dirty="0" err="1" smtClean="0"/>
              <a:t>motoričkoga</a:t>
            </a:r>
            <a:r>
              <a:rPr lang="sr-Latn-ME" sz="2400" dirty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 smtClean="0"/>
              <a:t>njegov</a:t>
            </a:r>
            <a:r>
              <a:rPr lang="sr-Latn-ME" sz="2400" dirty="0" smtClean="0"/>
              <a:t>om</a:t>
            </a:r>
            <a:r>
              <a:rPr lang="sr-Latn-ME" sz="2400" dirty="0"/>
              <a:t> </a:t>
            </a:r>
            <a:r>
              <a:rPr lang="en-US" sz="2400" dirty="0" err="1" smtClean="0"/>
              <a:t>finalnom</a:t>
            </a:r>
            <a:r>
              <a:rPr lang="en-US" sz="2400" dirty="0" smtClean="0"/>
              <a:t> </a:t>
            </a:r>
            <a:r>
              <a:rPr lang="en-US" sz="2400" dirty="0" err="1"/>
              <a:t>obliku</a:t>
            </a:r>
            <a:r>
              <a:rPr lang="en-US" sz="2400" dirty="0"/>
              <a:t>, </a:t>
            </a:r>
            <a:r>
              <a:rPr lang="en-US" sz="2400" dirty="0" err="1"/>
              <a:t>ponavljanja</a:t>
            </a:r>
            <a:r>
              <a:rPr lang="en-US" sz="2400" dirty="0"/>
              <a:t> se ne </a:t>
            </a:r>
            <a:r>
              <a:rPr lang="en-US" sz="2400" dirty="0" err="1"/>
              <a:t>smije</a:t>
            </a:r>
            <a:r>
              <a:rPr lang="en-US" sz="2400" dirty="0"/>
              <a:t> </a:t>
            </a:r>
            <a:r>
              <a:rPr lang="en-US" sz="2400" dirty="0" err="1"/>
              <a:t>shvatiti</a:t>
            </a:r>
            <a:r>
              <a:rPr lang="en-US" sz="2400" dirty="0"/>
              <a:t> </a:t>
            </a:r>
            <a:r>
              <a:rPr lang="en-US" sz="2400" dirty="0" err="1" smtClean="0"/>
              <a:t>i</a:t>
            </a:r>
            <a:r>
              <a:rPr lang="sr-Latn-ME" sz="2400" dirty="0"/>
              <a:t> </a:t>
            </a:r>
            <a:r>
              <a:rPr lang="en-US" sz="2400" dirty="0" err="1" smtClean="0"/>
              <a:t>svesti</a:t>
            </a:r>
            <a:r>
              <a:rPr lang="en-US" sz="2400" dirty="0" smtClean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b="1" dirty="0"/>
              <a:t>„</a:t>
            </a:r>
            <a:r>
              <a:rPr lang="en-US" sz="2400" b="1" dirty="0" err="1"/>
              <a:t>ponavljanje</a:t>
            </a:r>
            <a:r>
              <a:rPr lang="en-US" sz="2400" b="1" dirty="0"/>
              <a:t> </a:t>
            </a:r>
            <a:r>
              <a:rPr lang="en-US" sz="2400" b="1" dirty="0" err="1"/>
              <a:t>radi</a:t>
            </a:r>
            <a:r>
              <a:rPr lang="en-US" sz="2400" b="1" dirty="0"/>
              <a:t> </a:t>
            </a:r>
            <a:r>
              <a:rPr lang="en-US" sz="2400" b="1" dirty="0" err="1"/>
              <a:t>ponavljanja</a:t>
            </a:r>
            <a:r>
              <a:rPr lang="en-US" sz="2400" b="1" dirty="0" smtClean="0"/>
              <a:t>".</a:t>
            </a:r>
            <a:endParaRPr lang="sr-Latn-ME" sz="2400" b="1" dirty="0" smtClean="0"/>
          </a:p>
          <a:p>
            <a:pPr marL="82296" indent="0">
              <a:buNone/>
            </a:pPr>
            <a:endParaRPr lang="sr-Latn-ME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Naprotiv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en-US" sz="2400" dirty="0" err="1" smtClean="0"/>
              <a:t>svako</a:t>
            </a:r>
            <a:r>
              <a:rPr lang="en-US" sz="2400" dirty="0" smtClean="0"/>
              <a:t> </a:t>
            </a:r>
            <a:r>
              <a:rPr lang="en-US" sz="2400" dirty="0" err="1"/>
              <a:t>iduće</a:t>
            </a:r>
            <a:r>
              <a:rPr lang="en-US" sz="2400" dirty="0"/>
              <a:t> </a:t>
            </a:r>
            <a:r>
              <a:rPr lang="en-US" sz="2400" dirty="0" err="1"/>
              <a:t>ponavljanje</a:t>
            </a:r>
            <a:r>
              <a:rPr lang="en-US" sz="2400" dirty="0"/>
              <a:t> </a:t>
            </a:r>
            <a:r>
              <a:rPr lang="en-US" sz="2400" dirty="0" err="1" smtClean="0"/>
              <a:t>motoričkoga</a:t>
            </a:r>
            <a:r>
              <a:rPr lang="sr-Latn-ME" sz="2400" dirty="0"/>
              <a:t> </a:t>
            </a:r>
            <a:r>
              <a:rPr lang="pl-PL" sz="2400" dirty="0" smtClean="0"/>
              <a:t>zadatka </a:t>
            </a:r>
            <a:r>
              <a:rPr lang="pl-PL" sz="2400" dirty="0"/>
              <a:t>mora u </a:t>
            </a:r>
            <a:r>
              <a:rPr lang="pl-PL" sz="2400" dirty="0" smtClean="0"/>
              <a:t>poredjenju </a:t>
            </a:r>
            <a:r>
              <a:rPr lang="pl-PL" sz="2400" dirty="0"/>
              <a:t>s prethodnim </a:t>
            </a:r>
            <a:r>
              <a:rPr lang="pl-PL" sz="2400" dirty="0" smtClean="0"/>
              <a:t>biti </a:t>
            </a:r>
            <a:r>
              <a:rPr lang="nb-NO" sz="2400" b="1" dirty="0" smtClean="0"/>
              <a:t>„novo</a:t>
            </a:r>
            <a:r>
              <a:rPr lang="nb-NO" sz="2400" b="1" dirty="0"/>
              <a:t>", to jest bolje, kvalitetnije, sa </a:t>
            </a:r>
            <a:r>
              <a:rPr lang="nb-NO" sz="2400" b="1" dirty="0" smtClean="0"/>
              <a:t>stalnom</a:t>
            </a:r>
            <a:r>
              <a:rPr lang="sr-Latn-ME" sz="2400" b="1" dirty="0" smtClean="0"/>
              <a:t> </a:t>
            </a:r>
            <a:r>
              <a:rPr lang="en-US" sz="2400" b="1" dirty="0" err="1" smtClean="0"/>
              <a:t>tendencijom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njegov</a:t>
            </a:r>
            <a:r>
              <a:rPr lang="sr-Latn-ME" sz="2400" b="1" dirty="0" smtClean="0"/>
              <a:t>og</a:t>
            </a:r>
            <a:r>
              <a:rPr lang="en-US" sz="2400" b="1" dirty="0" smtClean="0"/>
              <a:t> </a:t>
            </a:r>
            <a:r>
              <a:rPr lang="en-US" sz="2400" b="1" dirty="0" err="1"/>
              <a:t>usavršavanja</a:t>
            </a:r>
            <a:r>
              <a:rPr lang="en-US" sz="2400" b="1" dirty="0" smtClean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210417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err="1"/>
              <a:t>Proces</a:t>
            </a:r>
            <a:r>
              <a:rPr lang="en-US" sz="3600" dirty="0"/>
              <a:t> </a:t>
            </a:r>
            <a:r>
              <a:rPr lang="en-US" sz="3600" dirty="0" err="1"/>
              <a:t>učenja</a:t>
            </a:r>
            <a:r>
              <a:rPr lang="en-US" sz="3600" dirty="0"/>
              <a:t> </a:t>
            </a:r>
            <a:r>
              <a:rPr lang="en-US" sz="3600" dirty="0" err="1"/>
              <a:t>tehnike</a:t>
            </a:r>
            <a:r>
              <a:rPr lang="en-US" sz="3600" dirty="0"/>
              <a:t> </a:t>
            </a:r>
            <a:r>
              <a:rPr lang="en-US" sz="3600" dirty="0" err="1"/>
              <a:t>provodi</a:t>
            </a:r>
            <a:r>
              <a:rPr lang="en-US" sz="3600" dirty="0"/>
              <a:t> se u </a:t>
            </a:r>
            <a:r>
              <a:rPr lang="en-US" sz="3600" dirty="0" err="1"/>
              <a:t>četiri</a:t>
            </a:r>
            <a:r>
              <a:rPr lang="en-US" sz="3600" dirty="0"/>
              <a:t> </a:t>
            </a:r>
            <a:r>
              <a:rPr lang="en-US" sz="3600" dirty="0" err="1"/>
              <a:t>zavisne</a:t>
            </a:r>
            <a:r>
              <a:rPr lang="en-US" sz="3600" dirty="0"/>
              <a:t> faze: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Latn-ME" dirty="0" smtClean="0"/>
          </a:p>
          <a:p>
            <a:r>
              <a:rPr lang="pt-BR" sz="2800" dirty="0" smtClean="0"/>
              <a:t>1</a:t>
            </a:r>
            <a:r>
              <a:rPr lang="pt-BR" sz="2800" dirty="0"/>
              <a:t>. </a:t>
            </a:r>
            <a:r>
              <a:rPr lang="pt-BR" sz="2800" b="1" dirty="0"/>
              <a:t>Faza usvajanja</a:t>
            </a:r>
            <a:r>
              <a:rPr lang="pt-BR" sz="2800" dirty="0"/>
              <a:t> temelji se na formiranju </a:t>
            </a:r>
            <a:r>
              <a:rPr lang="pt-BR" sz="2800" dirty="0" smtClean="0"/>
              <a:t>osnovne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pred</a:t>
            </a:r>
            <a:r>
              <a:rPr lang="sr-Latn-ME" sz="2800" dirty="0" smtClean="0"/>
              <a:t>stave</a:t>
            </a:r>
            <a:r>
              <a:rPr lang="en-US" sz="2800" dirty="0" smtClean="0"/>
              <a:t> </a:t>
            </a:r>
            <a:r>
              <a:rPr lang="en-US" sz="2800" dirty="0"/>
              <a:t>o </a:t>
            </a:r>
            <a:r>
              <a:rPr lang="en-US" sz="2800" dirty="0" err="1"/>
              <a:t>nekoj</a:t>
            </a:r>
            <a:r>
              <a:rPr lang="en-US" sz="2800" dirty="0"/>
              <a:t> </a:t>
            </a:r>
            <a:r>
              <a:rPr lang="en-US" sz="2800" dirty="0" err="1"/>
              <a:t>strukturi</a:t>
            </a:r>
            <a:r>
              <a:rPr lang="en-US" sz="2800" dirty="0"/>
              <a:t> </a:t>
            </a:r>
            <a:r>
              <a:rPr lang="sr-Latn-ME" sz="2800" dirty="0" smtClean="0"/>
              <a:t>kretanja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err="1" smtClean="0"/>
              <a:t>elementu</a:t>
            </a:r>
            <a:r>
              <a:rPr lang="sr-Latn-ME" sz="2800" dirty="0"/>
              <a:t> </a:t>
            </a:r>
            <a:r>
              <a:rPr lang="pl-PL" sz="2800" dirty="0" smtClean="0"/>
              <a:t>tehnike</a:t>
            </a:r>
            <a:r>
              <a:rPr lang="pl-PL" sz="2800" dirty="0"/>
              <a:t>) </a:t>
            </a:r>
            <a:r>
              <a:rPr lang="pl-PL" sz="2800" b="1" dirty="0"/>
              <a:t>na </a:t>
            </a:r>
            <a:r>
              <a:rPr lang="pl-PL" sz="2800" b="1" dirty="0" smtClean="0"/>
              <a:t>nivou </a:t>
            </a:r>
            <a:r>
              <a:rPr lang="pl-PL" sz="2800" b="1" dirty="0"/>
              <a:t>“grube” </a:t>
            </a:r>
            <a:r>
              <a:rPr lang="pl-PL" sz="2800" b="1" dirty="0" smtClean="0"/>
              <a:t>koordinacije </a:t>
            </a:r>
            <a:r>
              <a:rPr lang="en-US" sz="2800" b="1" dirty="0" err="1" smtClean="0"/>
              <a:t>pokreta</a:t>
            </a:r>
            <a:r>
              <a:rPr lang="en-US" sz="2800" b="1" dirty="0" smtClean="0"/>
              <a:t>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osnovnu</a:t>
            </a:r>
            <a:r>
              <a:rPr lang="en-US" sz="2800" dirty="0"/>
              <a:t> </a:t>
            </a:r>
            <a:r>
              <a:rPr lang="en-US" sz="2800" dirty="0" err="1"/>
              <a:t>kontrolu</a:t>
            </a:r>
            <a:r>
              <a:rPr lang="en-US" sz="2800" dirty="0"/>
              <a:t> </a:t>
            </a:r>
            <a:r>
              <a:rPr lang="en-US" sz="2800" dirty="0" err="1" smtClean="0"/>
              <a:t>izv</a:t>
            </a:r>
            <a:r>
              <a:rPr lang="sr-Latn-ME" sz="2800" dirty="0" smtClean="0"/>
              <a:t>odjenja</a:t>
            </a:r>
            <a:r>
              <a:rPr lang="en-US" sz="2800" dirty="0" smtClean="0"/>
              <a:t>. </a:t>
            </a:r>
            <a:endParaRPr lang="sr-Latn-ME" sz="2800" dirty="0" smtClean="0"/>
          </a:p>
          <a:p>
            <a:endParaRPr lang="sr-Latn-ME" sz="2800" dirty="0"/>
          </a:p>
          <a:p>
            <a:r>
              <a:rPr lang="en-US" sz="2800" dirty="0" smtClean="0"/>
              <a:t>U </a:t>
            </a:r>
            <a:r>
              <a:rPr lang="en-US" sz="2800" dirty="0" err="1"/>
              <a:t>ovoj</a:t>
            </a:r>
            <a:r>
              <a:rPr lang="en-US" sz="2800" dirty="0"/>
              <a:t> </a:t>
            </a:r>
            <a:r>
              <a:rPr lang="en-US" sz="2800" dirty="0" err="1" smtClean="0"/>
              <a:t>fazi</a:t>
            </a:r>
            <a:r>
              <a:rPr lang="sr-Latn-ME" sz="2800" dirty="0"/>
              <a:t> </a:t>
            </a:r>
            <a:r>
              <a:rPr lang="pl-PL" sz="2800" dirty="0" smtClean="0"/>
              <a:t>učenja </a:t>
            </a:r>
            <a:r>
              <a:rPr lang="pl-PL" sz="2800" dirty="0"/>
              <a:t>učitelj stalno daje dodatne informacije </a:t>
            </a:r>
            <a:r>
              <a:rPr lang="pl-PL" sz="2800" dirty="0" smtClean="0"/>
              <a:t>koje </a:t>
            </a:r>
            <a:r>
              <a:rPr lang="en-US" sz="2800" dirty="0" err="1" smtClean="0"/>
              <a:t>pomažu</a:t>
            </a:r>
            <a:r>
              <a:rPr lang="en-US" sz="2800" dirty="0" smtClean="0"/>
              <a:t> </a:t>
            </a:r>
            <a:r>
              <a:rPr lang="en-US" sz="2800" dirty="0" err="1"/>
              <a:t>skijašu</a:t>
            </a:r>
            <a:r>
              <a:rPr lang="en-US" sz="2800" dirty="0"/>
              <a:t> da </a:t>
            </a:r>
            <a:r>
              <a:rPr lang="en-US" sz="2800" dirty="0" err="1"/>
              <a:t>uoči</a:t>
            </a:r>
            <a:r>
              <a:rPr lang="en-US" sz="2800" dirty="0"/>
              <a:t>, </a:t>
            </a:r>
            <a:r>
              <a:rPr lang="en-US" sz="2800" dirty="0" err="1"/>
              <a:t>shvati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ispravi</a:t>
            </a:r>
            <a:r>
              <a:rPr lang="en-US" sz="2800" dirty="0"/>
              <a:t> </a:t>
            </a:r>
            <a:r>
              <a:rPr lang="en-US" sz="2800" dirty="0" err="1" smtClean="0"/>
              <a:t>motoričke</a:t>
            </a:r>
            <a:r>
              <a:rPr lang="sr-Latn-ME" sz="2800" dirty="0"/>
              <a:t> </a:t>
            </a:r>
            <a:r>
              <a:rPr lang="sr-Latn-ME" sz="2800" dirty="0" smtClean="0"/>
              <a:t>greške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3036037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Latn-ME" dirty="0" smtClean="0"/>
          </a:p>
          <a:p>
            <a:r>
              <a:rPr lang="en-US" sz="2800" dirty="0" smtClean="0"/>
              <a:t>2</a:t>
            </a:r>
            <a:r>
              <a:rPr lang="en-US" sz="2800" dirty="0"/>
              <a:t>. U </a:t>
            </a:r>
            <a:r>
              <a:rPr lang="en-US" sz="2800" b="1" dirty="0" err="1"/>
              <a:t>fazi</a:t>
            </a:r>
            <a:r>
              <a:rPr lang="en-US" sz="2800" b="1" dirty="0"/>
              <a:t> </a:t>
            </a:r>
            <a:r>
              <a:rPr lang="en-US" sz="2800" b="1" dirty="0" err="1"/>
              <a:t>usavršavanja</a:t>
            </a:r>
            <a:r>
              <a:rPr lang="en-US" sz="2800" b="1" dirty="0"/>
              <a:t> </a:t>
            </a:r>
            <a:r>
              <a:rPr lang="en-US" sz="2800" dirty="0" err="1"/>
              <a:t>znanje</a:t>
            </a:r>
            <a:r>
              <a:rPr lang="en-US" sz="2800" dirty="0"/>
              <a:t> se </a:t>
            </a:r>
            <a:r>
              <a:rPr lang="en-US" sz="2800" dirty="0" err="1"/>
              <a:t>proširuje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viš</a:t>
            </a:r>
            <a:r>
              <a:rPr lang="sr-Latn-ME" sz="2800" dirty="0" smtClean="0"/>
              <a:t>i nivo</a:t>
            </a:r>
            <a:r>
              <a:rPr lang="en-US" sz="2800" dirty="0" smtClean="0"/>
              <a:t> </a:t>
            </a:r>
            <a:r>
              <a:rPr lang="en-US" sz="2800" b="1" dirty="0"/>
              <a:t>(“</a:t>
            </a:r>
            <a:r>
              <a:rPr lang="en-US" sz="2800" b="1" dirty="0" err="1"/>
              <a:t>finiju</a:t>
            </a:r>
            <a:r>
              <a:rPr lang="en-US" sz="2800" b="1" dirty="0" smtClean="0"/>
              <a:t>”)</a:t>
            </a:r>
            <a:r>
              <a:rPr lang="sr-Latn-ME" sz="2800" b="1" dirty="0" smtClean="0"/>
              <a:t> </a:t>
            </a:r>
            <a:r>
              <a:rPr lang="en-US" sz="2800" dirty="0" err="1" smtClean="0"/>
              <a:t>koordinacije</a:t>
            </a:r>
            <a:r>
              <a:rPr lang="en-US" sz="2800" dirty="0" smtClean="0"/>
              <a:t> </a:t>
            </a:r>
            <a:r>
              <a:rPr lang="en-US" sz="2800" dirty="0" err="1"/>
              <a:t>pokreta</a:t>
            </a:r>
            <a:r>
              <a:rPr lang="en-US" sz="2800" dirty="0"/>
              <a:t>.</a:t>
            </a:r>
            <a:r>
              <a:rPr lang="pt-BR" sz="2800" dirty="0"/>
              <a:t> </a:t>
            </a:r>
            <a:endParaRPr lang="sr-Latn-ME" sz="2800" dirty="0" smtClean="0"/>
          </a:p>
          <a:p>
            <a:r>
              <a:rPr lang="sr-Latn-ME" sz="2800" b="1" dirty="0" smtClean="0"/>
              <a:t>Greške su manje naglašene</a:t>
            </a:r>
          </a:p>
          <a:p>
            <a:endParaRPr lang="sr-Latn-ME" sz="2800" dirty="0"/>
          </a:p>
          <a:p>
            <a:r>
              <a:rPr lang="sr-Latn-ME" sz="2800" dirty="0" smtClean="0"/>
              <a:t>Od </a:t>
            </a:r>
            <a:r>
              <a:rPr lang="sr-Latn-ME" sz="2800" dirty="0" smtClean="0"/>
              <a:t>10 pokušaja 7 – 8 je dobro izvedenih.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07822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 smtClean="0"/>
          </a:p>
          <a:p>
            <a:r>
              <a:rPr lang="pl-PL" sz="2800" dirty="0" smtClean="0"/>
              <a:t>3</a:t>
            </a:r>
            <a:r>
              <a:rPr lang="pl-PL" sz="2800" dirty="0"/>
              <a:t>. </a:t>
            </a:r>
            <a:r>
              <a:rPr lang="pl-PL" sz="2800" b="1" dirty="0"/>
              <a:t>Faza stabilizacije </a:t>
            </a:r>
            <a:r>
              <a:rPr lang="pl-PL" sz="2800" dirty="0"/>
              <a:t>karakteristična je za </a:t>
            </a:r>
            <a:r>
              <a:rPr lang="pl-PL" sz="2800" dirty="0" smtClean="0"/>
              <a:t>učenje </a:t>
            </a:r>
            <a:r>
              <a:rPr lang="en-US" sz="2800" dirty="0" err="1" smtClean="0"/>
              <a:t>tehničkog</a:t>
            </a:r>
            <a:r>
              <a:rPr lang="en-US" sz="2800" dirty="0" smtClean="0"/>
              <a:t> </a:t>
            </a:r>
            <a:r>
              <a:rPr lang="en-US" sz="2800" dirty="0" err="1"/>
              <a:t>znanja</a:t>
            </a:r>
            <a:r>
              <a:rPr lang="en-US" sz="2800" dirty="0"/>
              <a:t> u </a:t>
            </a:r>
            <a:r>
              <a:rPr lang="en-US" sz="2800" dirty="0" err="1"/>
              <a:t>varijabilnim</a:t>
            </a:r>
            <a:r>
              <a:rPr lang="en-US" sz="2800" dirty="0"/>
              <a:t> </a:t>
            </a:r>
            <a:r>
              <a:rPr lang="en-US" sz="2800" dirty="0" smtClean="0"/>
              <a:t>u</a:t>
            </a:r>
            <a:r>
              <a:rPr lang="sr-Latn-ME" sz="2800" dirty="0" smtClean="0"/>
              <a:t>slovima</a:t>
            </a:r>
            <a:r>
              <a:rPr lang="en-US" sz="2800" dirty="0" smtClean="0"/>
              <a:t>.</a:t>
            </a:r>
            <a:r>
              <a:rPr lang="sr-Latn-ME" sz="2800" dirty="0" smtClean="0"/>
              <a:t> </a:t>
            </a:r>
            <a:r>
              <a:rPr lang="sr-Latn-ME" sz="2800" b="1" dirty="0" smtClean="0"/>
              <a:t>Pokreti su čisti i bez greške.</a:t>
            </a:r>
          </a:p>
          <a:p>
            <a:r>
              <a:rPr lang="en-US" sz="2800" dirty="0" err="1" smtClean="0"/>
              <a:t>Motorička</a:t>
            </a:r>
            <a:r>
              <a:rPr lang="en-US" sz="2800" dirty="0" smtClean="0"/>
              <a:t> </a:t>
            </a:r>
            <a:r>
              <a:rPr lang="en-US" sz="2800" dirty="0"/>
              <a:t>se </a:t>
            </a:r>
            <a:r>
              <a:rPr lang="en-US" sz="2800" dirty="0" err="1"/>
              <a:t>znanja</a:t>
            </a:r>
            <a:r>
              <a:rPr lang="en-US" sz="2800" dirty="0"/>
              <a:t> </a:t>
            </a:r>
            <a:r>
              <a:rPr lang="en-US" sz="2800" dirty="0" err="1"/>
              <a:t>učvršćuju</a:t>
            </a:r>
            <a:r>
              <a:rPr lang="en-US" sz="2800" dirty="0"/>
              <a:t>, </a:t>
            </a:r>
            <a:r>
              <a:rPr lang="en-US" sz="2800" dirty="0" err="1"/>
              <a:t>dopušta</a:t>
            </a:r>
            <a:r>
              <a:rPr lang="en-US" sz="2800" dirty="0"/>
              <a:t> </a:t>
            </a:r>
            <a:r>
              <a:rPr lang="en-US" sz="2800" dirty="0" smtClean="0"/>
              <a:t>se</a:t>
            </a:r>
            <a:r>
              <a:rPr lang="sr-Latn-ME" sz="2800" dirty="0" smtClean="0"/>
              <a:t> </a:t>
            </a:r>
            <a:r>
              <a:rPr lang="it-IT" sz="2800" dirty="0" smtClean="0"/>
              <a:t>individualan </a:t>
            </a:r>
            <a:r>
              <a:rPr lang="it-IT" sz="2800" dirty="0"/>
              <a:t>pristup, što pridonosi formiranju </a:t>
            </a:r>
            <a:r>
              <a:rPr lang="it-IT" sz="2800" b="1" dirty="0" smtClean="0"/>
              <a:t>stilskih</a:t>
            </a:r>
            <a:r>
              <a:rPr lang="sr-Latn-ME" sz="2800" b="1" dirty="0" smtClean="0"/>
              <a:t> </a:t>
            </a:r>
            <a:r>
              <a:rPr lang="en-US" sz="2800" b="1" dirty="0" err="1" smtClean="0"/>
              <a:t>specifičnosti</a:t>
            </a:r>
            <a:r>
              <a:rPr lang="en-US" sz="2800" b="1" dirty="0" smtClean="0"/>
              <a:t> </a:t>
            </a:r>
            <a:r>
              <a:rPr lang="en-US" sz="2800" dirty="0" err="1" smtClean="0"/>
              <a:t>izv</a:t>
            </a:r>
            <a:r>
              <a:rPr lang="sr-Latn-ME" sz="2800" dirty="0" smtClean="0"/>
              <a:t>odjenja</a:t>
            </a:r>
            <a:r>
              <a:rPr lang="en-US" sz="2800" dirty="0" smtClean="0"/>
              <a:t> </a:t>
            </a:r>
            <a:r>
              <a:rPr lang="en-US" sz="2800" dirty="0" err="1"/>
              <a:t>nekog</a:t>
            </a:r>
            <a:r>
              <a:rPr lang="en-US" sz="2800" dirty="0"/>
              <a:t> </a:t>
            </a:r>
            <a:r>
              <a:rPr lang="sr-Latn-ME" sz="2800" dirty="0" smtClean="0"/>
              <a:t>kretanja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82296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216600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4. </a:t>
            </a:r>
            <a:r>
              <a:rPr lang="pl-PL" sz="2800" b="1" dirty="0"/>
              <a:t>Faza automatizacije </a:t>
            </a:r>
            <a:r>
              <a:rPr lang="pl-PL" sz="2800" dirty="0" smtClean="0"/>
              <a:t> </a:t>
            </a:r>
            <a:r>
              <a:rPr lang="pl-PL" sz="2800" dirty="0"/>
              <a:t>je </a:t>
            </a:r>
            <a:r>
              <a:rPr lang="pl-PL" sz="2800" dirty="0" smtClean="0"/>
              <a:t>period kada </a:t>
            </a:r>
            <a:r>
              <a:rPr lang="en-US" sz="2800" dirty="0" err="1"/>
              <a:t>mnogobrojna</a:t>
            </a:r>
            <a:r>
              <a:rPr lang="en-US" sz="2800" dirty="0"/>
              <a:t> </a:t>
            </a:r>
            <a:r>
              <a:rPr lang="en-US" sz="2800" dirty="0" err="1"/>
              <a:t>ispravna</a:t>
            </a:r>
            <a:r>
              <a:rPr lang="en-US" sz="2800" dirty="0"/>
              <a:t> </a:t>
            </a:r>
            <a:r>
              <a:rPr lang="en-US" sz="2800" dirty="0" err="1"/>
              <a:t>ponavljanja</a:t>
            </a:r>
            <a:r>
              <a:rPr lang="en-US" sz="2800" dirty="0"/>
              <a:t> </a:t>
            </a:r>
            <a:r>
              <a:rPr lang="en-US" sz="2800" dirty="0" err="1"/>
              <a:t>tehničkih</a:t>
            </a:r>
            <a:r>
              <a:rPr lang="sr-Latn-ME" sz="2800" dirty="0"/>
              <a:t> </a:t>
            </a:r>
            <a:r>
              <a:rPr lang="en-US" sz="2800" dirty="0" err="1"/>
              <a:t>elemenata</a:t>
            </a:r>
            <a:r>
              <a:rPr lang="en-US" sz="2800" dirty="0"/>
              <a:t> </a:t>
            </a:r>
            <a:r>
              <a:rPr lang="en-US" sz="2800" b="1" dirty="0" err="1"/>
              <a:t>rezultiraju</a:t>
            </a:r>
            <a:r>
              <a:rPr lang="en-US" sz="2800" b="1" dirty="0"/>
              <a:t> </a:t>
            </a:r>
            <a:r>
              <a:rPr lang="en-US" sz="2800" b="1" dirty="0" smtClean="0"/>
              <a:t>post</a:t>
            </a:r>
            <a:r>
              <a:rPr lang="sr-Latn-ME" sz="2800" b="1" dirty="0" smtClean="0"/>
              <a:t>e</a:t>
            </a:r>
            <a:r>
              <a:rPr lang="en-US" sz="2800" b="1" dirty="0" smtClean="0"/>
              <a:t>p</a:t>
            </a:r>
            <a:r>
              <a:rPr lang="sr-Latn-ME" sz="2800" b="1" dirty="0" smtClean="0"/>
              <a:t>e</a:t>
            </a:r>
            <a:r>
              <a:rPr lang="en-US" sz="2800" b="1" dirty="0" smtClean="0"/>
              <a:t>nom</a:t>
            </a:r>
            <a:r>
              <a:rPr lang="sr-Latn-ME" sz="2800" b="1" dirty="0" smtClean="0"/>
              <a:t> </a:t>
            </a:r>
            <a:r>
              <a:rPr lang="en-US" sz="2800" b="1" dirty="0" err="1" smtClean="0"/>
              <a:t>automatizacijom</a:t>
            </a:r>
            <a:r>
              <a:rPr lang="it-IT" sz="2800" dirty="0" smtClean="0"/>
              <a:t>, </a:t>
            </a:r>
            <a:r>
              <a:rPr lang="it-IT" sz="2800" dirty="0"/>
              <a:t>što stvara mogućnosti da motoričko</a:t>
            </a:r>
            <a:r>
              <a:rPr lang="sr-Latn-ME" sz="2800" dirty="0"/>
              <a:t> </a:t>
            </a:r>
            <a:r>
              <a:rPr lang="pl-PL" sz="2800" dirty="0"/>
              <a:t>znanje </a:t>
            </a:r>
            <a:r>
              <a:rPr lang="pl-PL" sz="2800" dirty="0" smtClean="0"/>
              <a:t>pređe </a:t>
            </a:r>
            <a:r>
              <a:rPr lang="pl-PL" sz="2800" dirty="0"/>
              <a:t>u naviku (automatizam</a:t>
            </a:r>
            <a:r>
              <a:rPr lang="pl-PL" sz="2800" dirty="0" smtClean="0"/>
              <a:t>), </a:t>
            </a:r>
            <a:r>
              <a:rPr lang="pl-PL" sz="2800" dirty="0"/>
              <a:t>bez prevelike potrebe za posebnom </a:t>
            </a:r>
            <a:r>
              <a:rPr lang="en-US" sz="2800" b="1" dirty="0" err="1"/>
              <a:t>misaonom</a:t>
            </a:r>
            <a:r>
              <a:rPr lang="en-US" sz="2800" b="1" dirty="0"/>
              <a:t> </a:t>
            </a:r>
            <a:r>
              <a:rPr lang="en-US" sz="2800" b="1" dirty="0" err="1"/>
              <a:t>kontrolom</a:t>
            </a:r>
            <a:r>
              <a:rPr lang="en-US" sz="2800" b="1" dirty="0"/>
              <a:t> </a:t>
            </a:r>
            <a:r>
              <a:rPr lang="sr-Latn-ME" sz="2800" b="1" dirty="0" smtClean="0"/>
              <a:t>kretanja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34594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571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sr-Latn-ME" sz="3200" b="1" dirty="0"/>
              <a:t>P</a:t>
            </a:r>
            <a:r>
              <a:rPr lang="en-US" sz="3200" b="1" dirty="0" err="1" smtClean="0"/>
              <a:t>raćenje</a:t>
            </a:r>
            <a:r>
              <a:rPr lang="en-US" sz="3200" b="1" dirty="0"/>
              <a:t>, </a:t>
            </a:r>
            <a:r>
              <a:rPr lang="en-US" sz="3200" b="1" dirty="0" err="1"/>
              <a:t>provjeravanje</a:t>
            </a:r>
            <a:r>
              <a:rPr lang="en-US" sz="3200" b="1" dirty="0"/>
              <a:t> </a:t>
            </a:r>
            <a:r>
              <a:rPr lang="en-US" sz="3200" b="1" dirty="0" err="1"/>
              <a:t>i</a:t>
            </a:r>
            <a:r>
              <a:rPr lang="en-US" sz="3200" b="1" dirty="0"/>
              <a:t> </a:t>
            </a:r>
            <a:r>
              <a:rPr lang="en-US" sz="3200" b="1" dirty="0" err="1"/>
              <a:t>ocjenjivanje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Praćenje i provjeravanje rada u funkciji je </a:t>
            </a:r>
            <a:r>
              <a:rPr lang="pl-PL" sz="2400" b="1" dirty="0" smtClean="0"/>
              <a:t>dobijanja</a:t>
            </a:r>
            <a:r>
              <a:rPr lang="pl-PL" sz="2400" b="1" dirty="0"/>
              <a:t> </a:t>
            </a:r>
            <a:r>
              <a:rPr lang="pl-PL" sz="2400" b="1" dirty="0" smtClean="0"/>
              <a:t>povratnih </a:t>
            </a:r>
            <a:r>
              <a:rPr lang="pl-PL" sz="2400" b="1" dirty="0"/>
              <a:t>informacija </a:t>
            </a:r>
            <a:r>
              <a:rPr lang="pl-PL" sz="2400" dirty="0"/>
              <a:t>o rezultatima </a:t>
            </a:r>
            <a:r>
              <a:rPr lang="pl-PL" sz="2400" dirty="0" smtClean="0"/>
              <a:t>obuke i </a:t>
            </a:r>
            <a:r>
              <a:rPr lang="en-US" sz="2400" dirty="0" err="1" smtClean="0"/>
              <a:t>napredovanja</a:t>
            </a:r>
            <a:r>
              <a:rPr lang="en-US" sz="2400" dirty="0" smtClean="0"/>
              <a:t> </a:t>
            </a:r>
            <a:r>
              <a:rPr lang="en-US" sz="2400" dirty="0" err="1"/>
              <a:t>učenika</a:t>
            </a:r>
            <a:r>
              <a:rPr lang="en-US" sz="2400" dirty="0"/>
              <a:t> u </a:t>
            </a:r>
            <a:r>
              <a:rPr lang="en-US" sz="2400" dirty="0" smtClean="0"/>
              <a:t>s</a:t>
            </a:r>
            <a:r>
              <a:rPr lang="sr-Latn-ME" sz="2400" dirty="0" smtClean="0"/>
              <a:t>a</a:t>
            </a:r>
            <a:r>
              <a:rPr lang="en-US" sz="2400" dirty="0" err="1" smtClean="0"/>
              <a:t>vladavanju</a:t>
            </a:r>
            <a:r>
              <a:rPr lang="en-US" sz="2400" dirty="0" smtClean="0"/>
              <a:t> </a:t>
            </a:r>
            <a:r>
              <a:rPr lang="en-US" sz="2400" dirty="0" err="1" smtClean="0"/>
              <a:t>određenog</a:t>
            </a:r>
            <a:r>
              <a:rPr lang="sr-Latn-ME" sz="2400" dirty="0" smtClean="0"/>
              <a:t> </a:t>
            </a:r>
            <a:r>
              <a:rPr lang="en-US" sz="2400" dirty="0" err="1" smtClean="0"/>
              <a:t>motoričkog</a:t>
            </a:r>
            <a:r>
              <a:rPr lang="sr-Latn-ME" sz="2400" dirty="0" smtClean="0"/>
              <a:t> </a:t>
            </a:r>
            <a:r>
              <a:rPr lang="en-US" sz="2400" dirty="0" smtClean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. </a:t>
            </a:r>
            <a:endParaRPr lang="sr-Latn-ME" sz="2400" dirty="0" smtClean="0"/>
          </a:p>
          <a:p>
            <a:endParaRPr lang="sr-Latn-ME" sz="2400" dirty="0"/>
          </a:p>
          <a:p>
            <a:r>
              <a:rPr lang="en-US" sz="2400" dirty="0" err="1" smtClean="0"/>
              <a:t>Svaki</a:t>
            </a:r>
            <a:r>
              <a:rPr lang="en-US" sz="2400" dirty="0" smtClean="0"/>
              <a:t> </a:t>
            </a:r>
            <a:r>
              <a:rPr lang="en-US" sz="2400" dirty="0" err="1"/>
              <a:t>učenik</a:t>
            </a:r>
            <a:r>
              <a:rPr lang="en-US" sz="2400" dirty="0"/>
              <a:t> </a:t>
            </a:r>
            <a:r>
              <a:rPr lang="en-US" sz="2400" dirty="0" err="1"/>
              <a:t>želi</a:t>
            </a:r>
            <a:r>
              <a:rPr lang="en-US" sz="2400" dirty="0"/>
              <a:t> </a:t>
            </a:r>
            <a:r>
              <a:rPr lang="en-US" sz="2400" dirty="0" err="1" smtClean="0"/>
              <a:t>dobiti</a:t>
            </a:r>
            <a:r>
              <a:rPr lang="sr-Latn-ME" sz="2400" dirty="0"/>
              <a:t> </a:t>
            </a:r>
            <a:r>
              <a:rPr lang="pl-PL" sz="2400" dirty="0" smtClean="0"/>
              <a:t>što </a:t>
            </a:r>
            <a:r>
              <a:rPr lang="pl-PL" sz="2400" dirty="0"/>
              <a:t>potpunije informacije o tome </a:t>
            </a:r>
            <a:endParaRPr lang="pl-PL" sz="2400" dirty="0" smtClean="0"/>
          </a:p>
          <a:p>
            <a:r>
              <a:rPr lang="pl-PL" sz="2400" b="1" dirty="0" smtClean="0"/>
              <a:t>što radi,</a:t>
            </a:r>
          </a:p>
          <a:p>
            <a:r>
              <a:rPr lang="pl-PL" sz="2400" b="1" dirty="0" smtClean="0"/>
              <a:t> </a:t>
            </a:r>
            <a:r>
              <a:rPr lang="it-IT" sz="2400" b="1" dirty="0" smtClean="0"/>
              <a:t>kako </a:t>
            </a:r>
            <a:r>
              <a:rPr lang="it-IT" sz="2400" b="1" dirty="0"/>
              <a:t>radi i </a:t>
            </a:r>
            <a:endParaRPr lang="sr-Latn-ME" sz="2400" b="1" dirty="0" smtClean="0"/>
          </a:p>
          <a:p>
            <a:r>
              <a:rPr lang="it-IT" sz="2400" b="1" dirty="0" smtClean="0"/>
              <a:t>kakvi </a:t>
            </a:r>
            <a:r>
              <a:rPr lang="it-IT" sz="2400" b="1" dirty="0"/>
              <a:t>su učinci </a:t>
            </a:r>
            <a:r>
              <a:rPr lang="it-IT" sz="2400" b="1" dirty="0" smtClean="0"/>
              <a:t>njegov</a:t>
            </a:r>
            <a:r>
              <a:rPr lang="sr-Latn-ME" sz="2400" b="1" dirty="0" smtClean="0"/>
              <a:t>og</a:t>
            </a:r>
            <a:r>
              <a:rPr lang="it-IT" sz="2400" b="1" dirty="0" smtClean="0"/>
              <a:t> </a:t>
            </a:r>
            <a:r>
              <a:rPr lang="it-IT" sz="2400" b="1" dirty="0"/>
              <a:t>rada.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3097204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Da</a:t>
            </a:r>
            <a:r>
              <a:rPr lang="sr-Latn-ME" sz="2400" dirty="0" smtClean="0"/>
              <a:t> </a:t>
            </a:r>
            <a:r>
              <a:rPr lang="it-IT" sz="2400" dirty="0" smtClean="0"/>
              <a:t>bismo </a:t>
            </a:r>
            <a:r>
              <a:rPr lang="it-IT" sz="2400" dirty="0"/>
              <a:t>im to omogućili, valja </a:t>
            </a:r>
            <a:r>
              <a:rPr lang="it-IT" sz="2400" b="1" dirty="0" smtClean="0"/>
              <a:t>s</a:t>
            </a:r>
            <a:r>
              <a:rPr lang="sr-Latn-ME" sz="2400" b="1" dirty="0" smtClean="0"/>
              <a:t>istematski</a:t>
            </a:r>
            <a:r>
              <a:rPr lang="it-IT" sz="2400" b="1" dirty="0" smtClean="0"/>
              <a:t> </a:t>
            </a:r>
            <a:r>
              <a:rPr lang="it-IT" sz="2400" dirty="0"/>
              <a:t>pratiti </a:t>
            </a:r>
            <a:r>
              <a:rPr lang="it-IT" sz="2400" dirty="0" smtClean="0"/>
              <a:t>rad</a:t>
            </a:r>
            <a:r>
              <a:rPr lang="sr-Latn-ME" sz="2400" dirty="0" smtClean="0"/>
              <a:t> </a:t>
            </a:r>
            <a:r>
              <a:rPr lang="en-US" sz="2400" dirty="0" err="1" smtClean="0"/>
              <a:t>učenika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s </a:t>
            </a:r>
            <a:r>
              <a:rPr lang="en-US" sz="2400" dirty="0" err="1"/>
              <a:t>vremena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vrijeme</a:t>
            </a:r>
            <a:r>
              <a:rPr lang="en-US" sz="2400" dirty="0"/>
              <a:t> </a:t>
            </a:r>
            <a:r>
              <a:rPr lang="en-US" sz="2400" dirty="0" err="1"/>
              <a:t>ga</a:t>
            </a:r>
            <a:r>
              <a:rPr lang="en-US" sz="2400" dirty="0"/>
              <a:t> </a:t>
            </a:r>
            <a:r>
              <a:rPr lang="en-US" sz="2400" b="1" dirty="0" err="1"/>
              <a:t>provjeravati</a:t>
            </a:r>
            <a:r>
              <a:rPr lang="en-US" sz="2400" b="1" dirty="0" smtClean="0"/>
              <a:t>.</a:t>
            </a:r>
            <a:endParaRPr lang="sr-Latn-ME" sz="2400" b="1" dirty="0" smtClean="0"/>
          </a:p>
          <a:p>
            <a:pPr marL="82296" indent="0">
              <a:buNone/>
            </a:pPr>
            <a:endParaRPr lang="en-US" sz="2400" dirty="0"/>
          </a:p>
          <a:p>
            <a:r>
              <a:rPr lang="en-US" sz="2400" dirty="0" err="1"/>
              <a:t>Praćenje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provjeravanje</a:t>
            </a:r>
            <a:r>
              <a:rPr lang="en-US" sz="2400" dirty="0"/>
              <a:t> </a:t>
            </a:r>
            <a:r>
              <a:rPr lang="en-US" sz="2400" b="1" dirty="0" err="1"/>
              <a:t>potrebno</a:t>
            </a:r>
            <a:r>
              <a:rPr lang="en-US" sz="2400" b="1" dirty="0"/>
              <a:t> je </a:t>
            </a:r>
            <a:r>
              <a:rPr lang="en-US" sz="2400" b="1" dirty="0" err="1"/>
              <a:t>također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 smtClean="0"/>
              <a:t>učitelju</a:t>
            </a:r>
            <a:r>
              <a:rPr lang="sr-Latn-ME" sz="2400" b="1" dirty="0"/>
              <a:t> </a:t>
            </a:r>
            <a:r>
              <a:rPr lang="en-US" sz="2400" b="1" dirty="0" err="1" smtClean="0"/>
              <a:t>skijanja</a:t>
            </a:r>
            <a:r>
              <a:rPr lang="en-US" sz="2400" b="1" dirty="0" smtClean="0"/>
              <a:t> </a:t>
            </a:r>
            <a:r>
              <a:rPr lang="en-US" sz="2400" dirty="0"/>
              <a:t>da bi </a:t>
            </a:r>
            <a:r>
              <a:rPr lang="en-US" sz="2400" dirty="0" err="1"/>
              <a:t>dobio</a:t>
            </a:r>
            <a:r>
              <a:rPr lang="en-US" sz="2400" dirty="0"/>
              <a:t> </a:t>
            </a:r>
            <a:r>
              <a:rPr lang="en-US" sz="2400" dirty="0" err="1"/>
              <a:t>povratne</a:t>
            </a:r>
            <a:r>
              <a:rPr lang="en-US" sz="2400" dirty="0"/>
              <a:t> </a:t>
            </a:r>
            <a:r>
              <a:rPr lang="en-US" sz="2400" dirty="0" err="1"/>
              <a:t>informacije</a:t>
            </a:r>
            <a:r>
              <a:rPr lang="en-US" sz="2400" dirty="0"/>
              <a:t> </a:t>
            </a:r>
            <a:r>
              <a:rPr lang="en-US" sz="2400" dirty="0" smtClean="0"/>
              <a:t>o</a:t>
            </a:r>
            <a:r>
              <a:rPr lang="sr-Latn-ME" sz="2400" dirty="0" smtClean="0"/>
              <a:t> </a:t>
            </a:r>
            <a:r>
              <a:rPr lang="en-US" sz="2400" dirty="0" err="1" smtClean="0"/>
              <a:t>svom</a:t>
            </a:r>
            <a:r>
              <a:rPr lang="en-US" sz="2400" dirty="0" smtClean="0"/>
              <a:t> </a:t>
            </a:r>
            <a:r>
              <a:rPr lang="en-US" sz="2400" dirty="0" err="1"/>
              <a:t>radu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6939271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sr-Latn-ME" dirty="0" smtClean="0"/>
          </a:p>
          <a:p>
            <a:r>
              <a:rPr lang="sr-Latn-ME" sz="2800" dirty="0" smtClean="0"/>
              <a:t>Cilj predavanja je </a:t>
            </a:r>
            <a:r>
              <a:rPr lang="sr-Latn-ME" sz="2800" b="1" dirty="0" smtClean="0">
                <a:solidFill>
                  <a:srgbClr val="FF0000"/>
                </a:solidFill>
              </a:rPr>
              <a:t>prikazati</a:t>
            </a:r>
            <a:r>
              <a:rPr lang="sr-Latn-ME" sz="2800" b="1" dirty="0" smtClean="0"/>
              <a:t> </a:t>
            </a:r>
            <a:r>
              <a:rPr lang="sr-Latn-ME" sz="2800" dirty="0" smtClean="0"/>
              <a:t>kako dobro organizovan, stručno izveden i </a:t>
            </a:r>
            <a:r>
              <a:rPr lang="sr-Latn-ME" sz="2800" b="1" dirty="0" smtClean="0">
                <a:solidFill>
                  <a:srgbClr val="FF0000"/>
                </a:solidFill>
              </a:rPr>
              <a:t>metodički utemeljen čas</a:t>
            </a:r>
            <a:r>
              <a:rPr lang="sr-Latn-ME" sz="2800" dirty="0" smtClean="0"/>
              <a:t> skijanja može rezultirati</a:t>
            </a:r>
          </a:p>
          <a:p>
            <a:r>
              <a:rPr lang="sr-Latn-ME" sz="2800" b="1" dirty="0" smtClean="0"/>
              <a:t> sigurnim, </a:t>
            </a:r>
          </a:p>
          <a:p>
            <a:r>
              <a:rPr lang="sr-Latn-ME" sz="2800" b="1" dirty="0" smtClean="0"/>
              <a:t>efikasnim i</a:t>
            </a:r>
            <a:r>
              <a:rPr lang="sr-Latn-ME" sz="2800" dirty="0" smtClean="0"/>
              <a:t> </a:t>
            </a:r>
          </a:p>
          <a:p>
            <a:r>
              <a:rPr lang="sr-Latn-ME" sz="2800" dirty="0" smtClean="0"/>
              <a:t> </a:t>
            </a:r>
            <a:r>
              <a:rPr lang="sr-Latn-ME" sz="2800" b="1" dirty="0" smtClean="0"/>
              <a:t>uspješnim savladavanjem </a:t>
            </a:r>
            <a:r>
              <a:rPr lang="sr-Latn-ME" sz="2800" dirty="0" smtClean="0"/>
              <a:t>elemenata tehnike skijanja kod učenika različitog uzrasta i nivoa predznanja.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5726084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Na </a:t>
            </a:r>
            <a:r>
              <a:rPr lang="pl-PL" sz="2400" dirty="0" smtClean="0"/>
              <a:t>osnovu </a:t>
            </a:r>
            <a:r>
              <a:rPr lang="pl-PL" sz="2400" dirty="0"/>
              <a:t>tako dobivenih </a:t>
            </a:r>
            <a:r>
              <a:rPr lang="pl-PL" sz="2400" dirty="0" smtClean="0"/>
              <a:t>informacija </a:t>
            </a:r>
            <a:r>
              <a:rPr lang="en-US" sz="2400" dirty="0" err="1" smtClean="0"/>
              <a:t>pruža</a:t>
            </a:r>
            <a:r>
              <a:rPr lang="en-US" sz="2400" dirty="0" smtClean="0"/>
              <a:t> </a:t>
            </a:r>
            <a:r>
              <a:rPr lang="en-US" sz="2400" dirty="0"/>
              <a:t>mu se </a:t>
            </a:r>
            <a:r>
              <a:rPr lang="en-US" sz="2400" dirty="0" err="1"/>
              <a:t>mogućnost</a:t>
            </a:r>
            <a:r>
              <a:rPr lang="en-US" sz="2400" dirty="0"/>
              <a:t> da </a:t>
            </a:r>
            <a:r>
              <a:rPr lang="en-US" sz="2400" dirty="0" err="1" smtClean="0"/>
              <a:t>procijeni</a:t>
            </a:r>
            <a:r>
              <a:rPr lang="sr-Latn-ME" sz="2400" dirty="0" smtClean="0"/>
              <a:t>:</a:t>
            </a:r>
          </a:p>
          <a:p>
            <a:pPr marL="82296" indent="0">
              <a:buNone/>
            </a:pP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err="1"/>
              <a:t>kako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 smtClean="0"/>
              <a:t>ga</a:t>
            </a:r>
            <a:r>
              <a:rPr lang="sr-Latn-ME" sz="2400" dirty="0"/>
              <a:t> </a:t>
            </a:r>
            <a:r>
              <a:rPr lang="en-US" sz="2400" dirty="0" err="1" smtClean="0"/>
              <a:t>učenici</a:t>
            </a:r>
            <a:r>
              <a:rPr lang="en-US" sz="2400" dirty="0" smtClean="0"/>
              <a:t> </a:t>
            </a:r>
            <a:r>
              <a:rPr lang="en-US" sz="2400" dirty="0" err="1"/>
              <a:t>shvatili</a:t>
            </a:r>
            <a:r>
              <a:rPr lang="en-US" sz="2400" dirty="0"/>
              <a:t>, 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je </a:t>
            </a:r>
            <a:r>
              <a:rPr lang="en-US" sz="2400" dirty="0"/>
              <a:t>li bio </a:t>
            </a:r>
            <a:r>
              <a:rPr lang="en-US" sz="2400" dirty="0" err="1"/>
              <a:t>prepoznatljiv</a:t>
            </a:r>
            <a:r>
              <a:rPr lang="en-US" sz="2400" dirty="0"/>
              <a:t> u </a:t>
            </a:r>
            <a:r>
              <a:rPr lang="en-US" sz="2400" dirty="0" err="1" smtClean="0"/>
              <a:t>opisivanju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uvjerljiv</a:t>
            </a:r>
            <a:r>
              <a:rPr lang="en-US" sz="2400" dirty="0" smtClean="0"/>
              <a:t>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demonstraciji</a:t>
            </a:r>
            <a:r>
              <a:rPr lang="en-US" sz="2400" dirty="0"/>
              <a:t>, </a:t>
            </a:r>
            <a:endParaRPr lang="sr-Latn-ME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jasan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 smtClean="0"/>
              <a:t>objašnjavanju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realan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/>
              <a:t>utvrđivanju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izboru</a:t>
            </a:r>
            <a:r>
              <a:rPr lang="en-US" sz="2400" dirty="0"/>
              <a:t> </a:t>
            </a:r>
            <a:r>
              <a:rPr lang="en-US" sz="2400" dirty="0" err="1"/>
              <a:t>vježbi</a:t>
            </a:r>
            <a:r>
              <a:rPr lang="en-US" sz="2400" dirty="0"/>
              <a:t>, </a:t>
            </a:r>
            <a:r>
              <a:rPr lang="en-US" sz="2400" dirty="0" err="1" smtClean="0"/>
              <a:t>metodičkih</a:t>
            </a:r>
            <a:r>
              <a:rPr lang="sr-Latn-ME" sz="2400" dirty="0"/>
              <a:t> </a:t>
            </a:r>
            <a:r>
              <a:rPr lang="en-US" sz="2400" dirty="0" err="1" smtClean="0"/>
              <a:t>postupaka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slično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794623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Da bi </a:t>
            </a:r>
            <a:r>
              <a:rPr lang="en-US" sz="2400" dirty="0" err="1"/>
              <a:t>nastavnik</a:t>
            </a:r>
            <a:r>
              <a:rPr lang="en-US" sz="2400" dirty="0"/>
              <a:t> </a:t>
            </a:r>
            <a:r>
              <a:rPr lang="en-US" sz="2400" dirty="0" err="1"/>
              <a:t>sve</a:t>
            </a:r>
            <a:r>
              <a:rPr lang="en-US" sz="2400" dirty="0"/>
              <a:t> to </a:t>
            </a:r>
            <a:r>
              <a:rPr lang="en-US" sz="2400" dirty="0" err="1"/>
              <a:t>saznao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učenici</a:t>
            </a:r>
            <a:r>
              <a:rPr lang="en-US" sz="2400" dirty="0"/>
              <a:t> </a:t>
            </a:r>
            <a:r>
              <a:rPr lang="en-US" sz="2400" dirty="0" err="1" smtClean="0"/>
              <a:t>dobili</a:t>
            </a:r>
            <a:r>
              <a:rPr lang="sr-Latn-ME" sz="2400" dirty="0"/>
              <a:t> </a:t>
            </a:r>
            <a:r>
              <a:rPr lang="en-US" sz="2400" dirty="0" err="1" smtClean="0"/>
              <a:t>relevantne</a:t>
            </a:r>
            <a:r>
              <a:rPr lang="en-US" sz="2400" dirty="0" smtClean="0"/>
              <a:t> </a:t>
            </a:r>
            <a:r>
              <a:rPr lang="en-US" sz="2400" dirty="0" err="1"/>
              <a:t>informacije</a:t>
            </a:r>
            <a:r>
              <a:rPr lang="en-US" sz="2400" dirty="0"/>
              <a:t> o </a:t>
            </a:r>
            <a:r>
              <a:rPr lang="en-US" sz="2400" dirty="0" err="1"/>
              <a:t>radu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 smtClean="0"/>
              <a:t>napredovanju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en-US" sz="2400" dirty="0" err="1" smtClean="0"/>
              <a:t>odnosno</a:t>
            </a:r>
            <a:r>
              <a:rPr lang="en-US" sz="2400" dirty="0" smtClean="0"/>
              <a:t> </a:t>
            </a:r>
            <a:r>
              <a:rPr lang="en-US" sz="2400" dirty="0"/>
              <a:t>o </a:t>
            </a:r>
            <a:r>
              <a:rPr lang="en-US" sz="2400" dirty="0" smtClean="0"/>
              <a:t>s</a:t>
            </a:r>
            <a:r>
              <a:rPr lang="sr-Latn-ME" sz="2400" dirty="0" smtClean="0"/>
              <a:t>a</a:t>
            </a:r>
            <a:r>
              <a:rPr lang="en-US" sz="2400" dirty="0" err="1" smtClean="0"/>
              <a:t>vladavanju</a:t>
            </a:r>
            <a:r>
              <a:rPr lang="en-US" sz="2400" dirty="0" smtClean="0"/>
              <a:t> </a:t>
            </a:r>
            <a:r>
              <a:rPr lang="en-US" sz="2400" dirty="0" err="1"/>
              <a:t>novoga</a:t>
            </a:r>
            <a:r>
              <a:rPr lang="en-US" sz="2400" dirty="0"/>
              <a:t> </a:t>
            </a:r>
            <a:r>
              <a:rPr lang="en-US" sz="2400" dirty="0" err="1"/>
              <a:t>motoričkoga</a:t>
            </a:r>
            <a:r>
              <a:rPr lang="en-US" sz="2400" dirty="0"/>
              <a:t> </a:t>
            </a:r>
            <a:r>
              <a:rPr lang="sr-Latn-ME" sz="2400" dirty="0" smtClean="0"/>
              <a:t>zadatka</a:t>
            </a:r>
            <a:r>
              <a:rPr lang="en-US" sz="2400" dirty="0" smtClean="0"/>
              <a:t>,</a:t>
            </a:r>
            <a:r>
              <a:rPr lang="sr-Latn-ME" sz="2400" dirty="0" smtClean="0"/>
              <a:t> </a:t>
            </a:r>
            <a:r>
              <a:rPr lang="en-US" sz="2400" b="1" dirty="0" err="1" smtClean="0"/>
              <a:t>najprimjerenije</a:t>
            </a:r>
            <a:r>
              <a:rPr lang="en-US" sz="2400" b="1" dirty="0" smtClean="0"/>
              <a:t> </a:t>
            </a:r>
            <a:r>
              <a:rPr lang="en-US" sz="2400" b="1" dirty="0"/>
              <a:t>je </a:t>
            </a:r>
            <a:r>
              <a:rPr lang="en-US" sz="2400" b="1" dirty="0" err="1"/>
              <a:t>provoditi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tekuće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provjeravanje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</a:p>
          <a:p>
            <a:endParaRPr lang="sr-Latn-ME" sz="2400" dirty="0" smtClean="0"/>
          </a:p>
          <a:p>
            <a:r>
              <a:rPr lang="en-US" sz="2400" b="1" dirty="0" err="1" smtClean="0"/>
              <a:t>Tekuće</a:t>
            </a:r>
            <a:r>
              <a:rPr lang="en-US" sz="2400" b="1" dirty="0" smtClean="0"/>
              <a:t> </a:t>
            </a:r>
            <a:r>
              <a:rPr lang="en-US" sz="2400" b="1" dirty="0" err="1"/>
              <a:t>provjeravanje</a:t>
            </a:r>
            <a:r>
              <a:rPr lang="en-US" sz="2400" b="1" dirty="0"/>
              <a:t> </a:t>
            </a:r>
            <a:r>
              <a:rPr lang="en-US" sz="2400" dirty="0" err="1"/>
              <a:t>zapravo</a:t>
            </a:r>
            <a:r>
              <a:rPr lang="en-US" sz="2400" dirty="0"/>
              <a:t> se </a:t>
            </a:r>
            <a:r>
              <a:rPr lang="en-US" sz="2400" dirty="0" err="1"/>
              <a:t>svodi</a:t>
            </a:r>
            <a:r>
              <a:rPr lang="en-US" sz="2400" dirty="0"/>
              <a:t> </a:t>
            </a:r>
            <a:r>
              <a:rPr lang="en-US" sz="2400" dirty="0" err="1" smtClean="0"/>
              <a:t>na</a:t>
            </a:r>
            <a:r>
              <a:rPr lang="sr-Latn-ME" sz="2400" dirty="0"/>
              <a:t> </a:t>
            </a:r>
            <a:r>
              <a:rPr lang="en-US" sz="2400" dirty="0" err="1" smtClean="0"/>
              <a:t>utvrđivanje</a:t>
            </a:r>
            <a:r>
              <a:rPr lang="en-US" sz="2400" dirty="0" smtClean="0"/>
              <a:t> </a:t>
            </a:r>
            <a:r>
              <a:rPr lang="en-US" sz="2400" dirty="0" err="1"/>
              <a:t>postojećeg</a:t>
            </a:r>
            <a:r>
              <a:rPr lang="en-US" sz="2400" dirty="0"/>
              <a:t> </a:t>
            </a:r>
            <a:r>
              <a:rPr lang="en-US" sz="2400" dirty="0" err="1"/>
              <a:t>stanja</a:t>
            </a:r>
            <a:r>
              <a:rPr lang="en-US" sz="2400" dirty="0"/>
              <a:t>, </a:t>
            </a:r>
            <a:r>
              <a:rPr lang="en-US" sz="2400" b="1" dirty="0" err="1"/>
              <a:t>dakle</a:t>
            </a:r>
            <a:r>
              <a:rPr lang="en-US" sz="2400" b="1" dirty="0"/>
              <a:t> </a:t>
            </a:r>
            <a:r>
              <a:rPr lang="en-US" sz="2400" b="1" dirty="0" err="1" smtClean="0"/>
              <a:t>onoga</a:t>
            </a:r>
            <a:r>
              <a:rPr lang="sr-Latn-ME" sz="2400" b="1" dirty="0"/>
              <a:t> </a:t>
            </a:r>
            <a:r>
              <a:rPr lang="it-IT" sz="2400" b="1" dirty="0" smtClean="0"/>
              <a:t>što </a:t>
            </a:r>
            <a:r>
              <a:rPr lang="it-IT" sz="2400" b="1" dirty="0"/>
              <a:t>su učenici vježbali tog dana, </a:t>
            </a:r>
            <a:r>
              <a:rPr lang="it-IT" sz="2400" dirty="0"/>
              <a:t>a </a:t>
            </a:r>
            <a:r>
              <a:rPr lang="it-IT" sz="2400" b="1" dirty="0">
                <a:solidFill>
                  <a:srgbClr val="FF0000"/>
                </a:solidFill>
              </a:rPr>
              <a:t>provodi </a:t>
            </a:r>
            <a:r>
              <a:rPr lang="it-IT" sz="2400" b="1" dirty="0" smtClean="0">
                <a:solidFill>
                  <a:srgbClr val="FF0000"/>
                </a:solidFill>
              </a:rPr>
              <a:t>na</a:t>
            </a:r>
            <a:r>
              <a:rPr lang="sr-Latn-ME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kraju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dana.</a:t>
            </a:r>
          </a:p>
        </p:txBody>
      </p:sp>
    </p:spTree>
    <p:extLst>
      <p:ext uri="{BB962C8B-B14F-4D97-AF65-F5344CB8AC3E}">
        <p14:creationId xmlns:p14="http://schemas.microsoft.com/office/powerpoint/2010/main" val="176460874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To </a:t>
            </a:r>
            <a:r>
              <a:rPr lang="en-US" sz="2400" dirty="0" err="1"/>
              <a:t>treba</a:t>
            </a:r>
            <a:r>
              <a:rPr lang="en-US" sz="2400" dirty="0"/>
              <a:t> </a:t>
            </a:r>
            <a:r>
              <a:rPr lang="en-US" sz="2400" dirty="0" err="1"/>
              <a:t>provesti</a:t>
            </a:r>
            <a:r>
              <a:rPr lang="en-US" sz="2400" dirty="0"/>
              <a:t> </a:t>
            </a:r>
            <a:r>
              <a:rPr lang="en-US" sz="2400" dirty="0" err="1"/>
              <a:t>tako</a:t>
            </a:r>
            <a:r>
              <a:rPr lang="en-US" sz="2400" dirty="0"/>
              <a:t>, </a:t>
            </a:r>
            <a:r>
              <a:rPr lang="en-US" sz="2400" b="1" dirty="0"/>
              <a:t>da </a:t>
            </a:r>
            <a:r>
              <a:rPr lang="en-US" sz="2400" b="1" dirty="0" err="1"/>
              <a:t>svaki</a:t>
            </a:r>
            <a:r>
              <a:rPr lang="en-US" sz="2400" b="1" dirty="0"/>
              <a:t> </a:t>
            </a:r>
            <a:r>
              <a:rPr lang="en-US" sz="2400" b="1" dirty="0" err="1"/>
              <a:t>učenik</a:t>
            </a:r>
            <a:r>
              <a:rPr lang="en-US" sz="2400" b="1" dirty="0"/>
              <a:t> </a:t>
            </a:r>
            <a:r>
              <a:rPr lang="en-US" sz="2400" b="1" dirty="0" err="1"/>
              <a:t>dobije</a:t>
            </a:r>
            <a:r>
              <a:rPr lang="en-US" sz="2400" b="1" dirty="0"/>
              <a:t> </a:t>
            </a:r>
            <a:r>
              <a:rPr lang="en-US" sz="2400" b="1" dirty="0" err="1" smtClean="0"/>
              <a:t>što</a:t>
            </a:r>
            <a:r>
              <a:rPr lang="sr-Latn-ME" sz="2400" b="1" dirty="0"/>
              <a:t> </a:t>
            </a:r>
            <a:r>
              <a:rPr lang="pl-PL" sz="2400" b="1" dirty="0" smtClean="0"/>
              <a:t>potpunije </a:t>
            </a:r>
            <a:r>
              <a:rPr lang="pl-PL" sz="2400" b="1" dirty="0"/>
              <a:t>informacije </a:t>
            </a:r>
            <a:r>
              <a:rPr lang="pl-PL" sz="2400" dirty="0"/>
              <a:t>o tome kako je uradio </a:t>
            </a:r>
            <a:r>
              <a:rPr lang="pl-PL" sz="2400" dirty="0" smtClean="0"/>
              <a:t>određeni</a:t>
            </a:r>
            <a:r>
              <a:rPr lang="pl-PL" sz="2400" dirty="0"/>
              <a:t> </a:t>
            </a:r>
            <a:r>
              <a:rPr lang="pl-PL" sz="2400" dirty="0" smtClean="0"/>
              <a:t>zadatak,</a:t>
            </a:r>
            <a:r>
              <a:rPr lang="pl-PL" sz="2400" i="1" dirty="0" smtClean="0"/>
              <a:t> </a:t>
            </a:r>
            <a:r>
              <a:rPr lang="pl-PL" sz="2400" b="1" dirty="0"/>
              <a:t>što je dobro, što bi možda trebalo </a:t>
            </a:r>
            <a:r>
              <a:rPr lang="pl-PL" sz="2400" b="1" dirty="0" smtClean="0"/>
              <a:t>popraviti </a:t>
            </a:r>
            <a:r>
              <a:rPr lang="en-US" sz="2400" dirty="0" err="1" smtClean="0"/>
              <a:t>čime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 smtClean="0"/>
              <a:t>dobi</a:t>
            </a:r>
            <a:r>
              <a:rPr lang="sr-Latn-ME" sz="2400" dirty="0" smtClean="0"/>
              <a:t>j</a:t>
            </a:r>
            <a:r>
              <a:rPr lang="en-US" sz="2400" dirty="0" smtClean="0"/>
              <a:t>a </a:t>
            </a:r>
            <a:r>
              <a:rPr lang="en-US" sz="2400" dirty="0" err="1"/>
              <a:t>zaokružena</a:t>
            </a:r>
            <a:r>
              <a:rPr lang="en-US" sz="2400" dirty="0"/>
              <a:t> </a:t>
            </a:r>
            <a:r>
              <a:rPr lang="en-US" sz="2400" dirty="0" err="1"/>
              <a:t>cjelina</a:t>
            </a:r>
            <a:r>
              <a:rPr lang="en-US" sz="2400" dirty="0"/>
              <a:t> tog dana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66806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sr-Latn-ME" dirty="0" smtClean="0"/>
          </a:p>
          <a:p>
            <a:endParaRPr lang="sr-Latn-ME" dirty="0"/>
          </a:p>
          <a:p>
            <a:endParaRPr lang="sr-Latn-ME" dirty="0" smtClean="0"/>
          </a:p>
          <a:p>
            <a:endParaRPr lang="sr-Latn-ME" dirty="0"/>
          </a:p>
          <a:p>
            <a:pPr algn="ctr"/>
            <a:r>
              <a:rPr lang="sr-Latn-ME" b="1" dirty="0" smtClean="0"/>
              <a:t>HAVALA NA PAŽNJI 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577562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r>
              <a:rPr lang="sr-Latn-ME" dirty="0" smtClean="0"/>
              <a:t>Nastava skijanja predstavlja specifičan oblik motoričkog učenja koji zahtijeva jasno definisane didaktičko-metodičke postupke, prilagodjene uslovima rad na snijegu, motoričkim sposobnostima učenika i ciljevima nastave.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66564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Oblici organizacije nastave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r>
              <a:rPr lang="sr-Latn-ME" dirty="0" smtClean="0"/>
              <a:t>Frontalni</a:t>
            </a:r>
          </a:p>
          <a:p>
            <a:r>
              <a:rPr lang="sr-Latn-ME" dirty="0" smtClean="0"/>
              <a:t>Grupni</a:t>
            </a:r>
          </a:p>
          <a:p>
            <a:r>
              <a:rPr lang="sr-Latn-ME" dirty="0" smtClean="0"/>
              <a:t>Individualni</a:t>
            </a:r>
            <a:endParaRPr lang="sr-Latn-ME" dirty="0"/>
          </a:p>
          <a:p>
            <a:endParaRPr lang="sr-Latn-ME" dirty="0" smtClean="0"/>
          </a:p>
          <a:p>
            <a:r>
              <a:rPr lang="sr-Latn-ME" dirty="0" smtClean="0"/>
              <a:t>Etape nastavnog procesa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709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Etape nastavnog procesa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smtClean="0"/>
              <a:t>t</a:t>
            </a:r>
            <a:r>
              <a:rPr lang="sr-Latn-ME" dirty="0"/>
              <a:t>o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/>
              <a:t>nastavnog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stajališta</a:t>
            </a:r>
            <a:endParaRPr lang="en-US" dirty="0"/>
          </a:p>
          <a:p>
            <a:r>
              <a:rPr lang="en-US" dirty="0" err="1"/>
              <a:t>učenja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novoga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gradiva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on 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, </a:t>
            </a:r>
            <a:r>
              <a:rPr lang="en-US" dirty="0" smtClean="0"/>
              <a:t>u</a:t>
            </a:r>
            <a:r>
              <a:rPr lang="sr-Latn-ME" dirty="0" smtClean="0"/>
              <a:t>slov</a:t>
            </a:r>
            <a:r>
              <a:rPr lang="en-US" dirty="0" smtClean="0"/>
              <a:t>no</a:t>
            </a:r>
            <a:endParaRPr lang="en-US" dirty="0"/>
          </a:p>
          <a:p>
            <a:r>
              <a:rPr lang="nn-NO" dirty="0"/>
              <a:t>rečeno, </a:t>
            </a:r>
            <a:r>
              <a:rPr lang="nn-NO" b="1" dirty="0"/>
              <a:t>šest etapa</a:t>
            </a:r>
            <a:r>
              <a:rPr lang="nn-NO" dirty="0"/>
              <a:t>, i to</a:t>
            </a:r>
            <a:r>
              <a:rPr lang="nn-NO" dirty="0" smtClean="0"/>
              <a:t>:</a:t>
            </a:r>
            <a:endParaRPr lang="sr-Latn-ME" dirty="0" smtClean="0"/>
          </a:p>
          <a:p>
            <a:pPr marL="82296" indent="0">
              <a:buNone/>
            </a:pPr>
            <a:endParaRPr lang="nn-NO" dirty="0"/>
          </a:p>
          <a:p>
            <a:r>
              <a:rPr lang="en-US" dirty="0"/>
              <a:t>1. </a:t>
            </a:r>
            <a:r>
              <a:rPr lang="en-US" b="1" dirty="0" err="1"/>
              <a:t>ponavljanje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svladanih</a:t>
            </a:r>
            <a:endParaRPr lang="en-US" dirty="0"/>
          </a:p>
          <a:p>
            <a:r>
              <a:rPr lang="en-US" dirty="0" err="1"/>
              <a:t>motoričkih</a:t>
            </a:r>
            <a:r>
              <a:rPr lang="en-US" dirty="0"/>
              <a:t> </a:t>
            </a:r>
            <a:r>
              <a:rPr lang="sr-Latn-ME" dirty="0" smtClean="0"/>
              <a:t>zadataka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uvod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za</a:t>
            </a:r>
            <a:endParaRPr lang="en-US" dirty="0"/>
          </a:p>
          <a:p>
            <a:r>
              <a:rPr lang="en-US" dirty="0" err="1"/>
              <a:t>učenje</a:t>
            </a:r>
            <a:r>
              <a:rPr lang="en-US" dirty="0"/>
              <a:t> </a:t>
            </a:r>
            <a:r>
              <a:rPr lang="en-US" dirty="0" err="1"/>
              <a:t>novoga</a:t>
            </a:r>
            <a:r>
              <a:rPr lang="en-US" dirty="0"/>
              <a:t> </a:t>
            </a:r>
            <a:r>
              <a:rPr lang="en-US" dirty="0" err="1"/>
              <a:t>motoričkog</a:t>
            </a:r>
            <a:r>
              <a:rPr lang="en-US" dirty="0"/>
              <a:t> </a:t>
            </a:r>
            <a:r>
              <a:rPr lang="sr-Latn-ME" dirty="0" smtClean="0"/>
              <a:t>zadatka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2. </a:t>
            </a:r>
            <a:r>
              <a:rPr lang="en-US" b="1" dirty="0" err="1"/>
              <a:t>najavljivanje</a:t>
            </a:r>
            <a:r>
              <a:rPr lang="en-US" dirty="0"/>
              <a:t>, </a:t>
            </a:r>
            <a:r>
              <a:rPr lang="en-US" dirty="0" err="1"/>
              <a:t>opisivanje</a:t>
            </a:r>
            <a:r>
              <a:rPr lang="en-US" dirty="0"/>
              <a:t>, </a:t>
            </a:r>
            <a:r>
              <a:rPr lang="en-US" dirty="0" err="1"/>
              <a:t>demonstracija</a:t>
            </a:r>
            <a:endParaRPr lang="en-US" dirty="0"/>
          </a:p>
          <a:p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objašnjenje</a:t>
            </a:r>
            <a:r>
              <a:rPr lang="en-US" dirty="0"/>
              <a:t> </a:t>
            </a:r>
            <a:r>
              <a:rPr lang="en-US" dirty="0" err="1"/>
              <a:t>novoga</a:t>
            </a:r>
            <a:r>
              <a:rPr lang="en-US" dirty="0"/>
              <a:t> </a:t>
            </a:r>
            <a:r>
              <a:rPr lang="en-US" dirty="0" err="1"/>
              <a:t>motoričkog</a:t>
            </a:r>
            <a:r>
              <a:rPr lang="en-US" dirty="0"/>
              <a:t> </a:t>
            </a:r>
            <a:r>
              <a:rPr lang="sr-Latn-ME" dirty="0" smtClean="0"/>
              <a:t>zadatka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3. </a:t>
            </a:r>
            <a:r>
              <a:rPr lang="en-US" b="1" dirty="0" err="1"/>
              <a:t>izvođenje</a:t>
            </a:r>
            <a:r>
              <a:rPr lang="en-US" dirty="0"/>
              <a:t> </a:t>
            </a:r>
            <a:r>
              <a:rPr lang="en-US" dirty="0" err="1"/>
              <a:t>motoričkih</a:t>
            </a:r>
            <a:r>
              <a:rPr lang="en-US" dirty="0"/>
              <a:t> </a:t>
            </a:r>
            <a:r>
              <a:rPr lang="sr-Latn-ME" dirty="0" smtClean="0"/>
              <a:t>zadataka (kretanja)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4. </a:t>
            </a:r>
            <a:r>
              <a:rPr lang="en-US" b="1" dirty="0" err="1"/>
              <a:t>ispravljanje</a:t>
            </a:r>
            <a:r>
              <a:rPr lang="en-US" dirty="0"/>
              <a:t> </a:t>
            </a:r>
            <a:r>
              <a:rPr lang="en-US" dirty="0" err="1" smtClean="0"/>
              <a:t>grešaka</a:t>
            </a:r>
            <a:r>
              <a:rPr lang="en-US" dirty="0"/>
              <a:t>,</a:t>
            </a:r>
          </a:p>
          <a:p>
            <a:r>
              <a:rPr lang="en-US" dirty="0"/>
              <a:t>5. </a:t>
            </a:r>
            <a:r>
              <a:rPr lang="en-US" b="1" dirty="0" err="1"/>
              <a:t>ponavljanje</a:t>
            </a:r>
            <a:r>
              <a:rPr lang="en-US" dirty="0"/>
              <a:t> (</a:t>
            </a:r>
            <a:r>
              <a:rPr lang="en-US" dirty="0" err="1"/>
              <a:t>uvježbavanje</a:t>
            </a:r>
            <a:r>
              <a:rPr lang="en-US" dirty="0"/>
              <a:t>) </a:t>
            </a:r>
            <a:r>
              <a:rPr lang="en-US" dirty="0" err="1"/>
              <a:t>i</a:t>
            </a:r>
            <a:endParaRPr lang="en-US" dirty="0"/>
          </a:p>
          <a:p>
            <a:r>
              <a:rPr lang="en-US" dirty="0"/>
              <a:t>6. </a:t>
            </a:r>
            <a:r>
              <a:rPr lang="en-US" b="1" dirty="0" err="1"/>
              <a:t>praćenje</a:t>
            </a:r>
            <a:r>
              <a:rPr lang="en-US" dirty="0"/>
              <a:t>, </a:t>
            </a:r>
            <a:r>
              <a:rPr lang="en-US" dirty="0" err="1"/>
              <a:t>provjeravanje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ocjenjivanje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4305428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/>
              <a:t>Naznačene</a:t>
            </a:r>
            <a:r>
              <a:rPr lang="en-US" sz="2400" b="1" dirty="0"/>
              <a:t> </a:t>
            </a:r>
            <a:r>
              <a:rPr lang="en-US" sz="2400" b="1" dirty="0" err="1"/>
              <a:t>etape</a:t>
            </a:r>
            <a:r>
              <a:rPr lang="en-US" sz="2400" b="1" dirty="0"/>
              <a:t> </a:t>
            </a:r>
            <a:r>
              <a:rPr lang="en-US" sz="2400" dirty="0" smtClean="0"/>
              <a:t>t</a:t>
            </a:r>
            <a:r>
              <a:rPr lang="sr-Latn-ME" sz="2400" dirty="0" smtClean="0"/>
              <a:t>o</a:t>
            </a:r>
            <a:r>
              <a:rPr lang="en-US" sz="2400" dirty="0" err="1" smtClean="0"/>
              <a:t>ka</a:t>
            </a:r>
            <a:r>
              <a:rPr lang="en-US" sz="2400" dirty="0" smtClean="0"/>
              <a:t> </a:t>
            </a:r>
            <a:r>
              <a:rPr lang="en-US" sz="2400" dirty="0" err="1"/>
              <a:t>nastavnog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treba</a:t>
            </a:r>
            <a:endParaRPr lang="en-US" sz="2400" dirty="0"/>
          </a:p>
          <a:p>
            <a:pPr marL="82296" indent="0">
              <a:buNone/>
            </a:pPr>
            <a:r>
              <a:rPr lang="it-IT" sz="2400" dirty="0"/>
              <a:t>shvatiti i prihvatiti samo </a:t>
            </a:r>
            <a:r>
              <a:rPr lang="it-IT" sz="2400" b="1" dirty="0" smtClean="0"/>
              <a:t>u</a:t>
            </a:r>
            <a:r>
              <a:rPr lang="sr-Latn-ME" sz="2400" b="1" dirty="0" smtClean="0"/>
              <a:t>slov</a:t>
            </a:r>
            <a:r>
              <a:rPr lang="it-IT" sz="2400" b="1" dirty="0" smtClean="0"/>
              <a:t>no</a:t>
            </a:r>
            <a:r>
              <a:rPr lang="it-IT" sz="2400" dirty="0"/>
              <a:t>. </a:t>
            </a:r>
            <a:r>
              <a:rPr lang="en-US" sz="2400" dirty="0" smtClean="0"/>
              <a:t> </a:t>
            </a:r>
            <a:r>
              <a:rPr lang="en-US" sz="2400" dirty="0" err="1"/>
              <a:t>N</a:t>
            </a:r>
            <a:r>
              <a:rPr lang="en-US" sz="2400" dirty="0" err="1" smtClean="0"/>
              <a:t>astavni</a:t>
            </a:r>
            <a:r>
              <a:rPr lang="en-US" sz="2400" dirty="0" smtClean="0"/>
              <a:t> </a:t>
            </a:r>
            <a:r>
              <a:rPr lang="en-US" sz="2400" dirty="0" err="1"/>
              <a:t>proces</a:t>
            </a:r>
            <a:r>
              <a:rPr lang="en-US" sz="2400" dirty="0"/>
              <a:t> </a:t>
            </a:r>
            <a:r>
              <a:rPr lang="en-US" sz="2400" dirty="0" err="1"/>
              <a:t>odvija</a:t>
            </a:r>
            <a:r>
              <a:rPr lang="en-US" sz="2400" dirty="0"/>
              <a:t> </a:t>
            </a:r>
            <a:r>
              <a:rPr lang="en-US" sz="2400" dirty="0" smtClean="0"/>
              <a:t>se </a:t>
            </a:r>
            <a:r>
              <a:rPr lang="en-US" sz="2400" dirty="0" err="1" smtClean="0"/>
              <a:t>uz</a:t>
            </a:r>
            <a:r>
              <a:rPr lang="en-US" sz="2400" dirty="0" smtClean="0"/>
              <a:t> </a:t>
            </a:r>
            <a:r>
              <a:rPr lang="en-US" sz="2400" dirty="0" err="1"/>
              <a:t>manje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 smtClean="0"/>
              <a:t>veća</a:t>
            </a:r>
            <a:r>
              <a:rPr lang="sr-Latn-ME" sz="2400" dirty="0"/>
              <a:t> </a:t>
            </a:r>
            <a:r>
              <a:rPr lang="en-US" sz="2400" dirty="0" err="1" smtClean="0"/>
              <a:t>odstupanja</a:t>
            </a:r>
            <a:r>
              <a:rPr lang="en-US" sz="2400" dirty="0" smtClean="0"/>
              <a:t> od </a:t>
            </a:r>
            <a:r>
              <a:rPr lang="en-US" sz="2400" dirty="0" err="1" smtClean="0"/>
              <a:t>prikazan</a:t>
            </a:r>
            <a:r>
              <a:rPr lang="sr-Latn-ME" sz="2400" dirty="0" smtClean="0"/>
              <a:t>ih</a:t>
            </a:r>
            <a:r>
              <a:rPr lang="en-US" sz="2400" dirty="0" smtClean="0"/>
              <a:t> </a:t>
            </a:r>
            <a:r>
              <a:rPr lang="sr-Latn-ME" sz="2400" dirty="0" smtClean="0"/>
              <a:t>etapa</a:t>
            </a:r>
            <a:r>
              <a:rPr lang="en-US" sz="2400" dirty="0" smtClean="0"/>
              <a:t>, </a:t>
            </a:r>
            <a:r>
              <a:rPr lang="en-US" sz="2400" dirty="0" err="1"/>
              <a:t>ipak</a:t>
            </a:r>
            <a:r>
              <a:rPr lang="en-US" sz="2400" dirty="0"/>
              <a:t> </a:t>
            </a:r>
            <a:r>
              <a:rPr lang="en-US" sz="2400" dirty="0" err="1" smtClean="0"/>
              <a:t>valja</a:t>
            </a:r>
            <a:r>
              <a:rPr lang="sr-Latn-ME" sz="2400" dirty="0" smtClean="0"/>
              <a:t> </a:t>
            </a:r>
            <a:r>
              <a:rPr lang="en-US" sz="2400" dirty="0" err="1" smtClean="0"/>
              <a:t>naglasiti</a:t>
            </a:r>
            <a:r>
              <a:rPr lang="en-US" sz="2400" dirty="0" smtClean="0"/>
              <a:t> </a:t>
            </a:r>
            <a:r>
              <a:rPr lang="en-US" sz="2400" dirty="0"/>
              <a:t>da </a:t>
            </a:r>
            <a:r>
              <a:rPr lang="en-US" sz="2400" dirty="0" smtClean="0"/>
              <a:t>s</a:t>
            </a:r>
            <a:r>
              <a:rPr lang="sr-Latn-ME" sz="2400" dirty="0" smtClean="0"/>
              <a:t>ve prikazane </a:t>
            </a:r>
            <a:r>
              <a:rPr lang="en-US" sz="2400" dirty="0" smtClean="0"/>
              <a:t> </a:t>
            </a:r>
            <a:r>
              <a:rPr lang="en-US" sz="2400" dirty="0" err="1" smtClean="0"/>
              <a:t>etap</a:t>
            </a:r>
            <a:r>
              <a:rPr lang="sr-Latn-ME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 err="1" smtClean="0"/>
              <a:t>čine</a:t>
            </a:r>
            <a:r>
              <a:rPr lang="en-US" sz="2400" dirty="0" smtClean="0"/>
              <a:t> </a:t>
            </a:r>
            <a:r>
              <a:rPr lang="sr-Latn-ME" sz="2400" dirty="0" smtClean="0"/>
              <a:t>jednu</a:t>
            </a:r>
            <a:r>
              <a:rPr lang="en-US" sz="2400" dirty="0" smtClean="0"/>
              <a:t> </a:t>
            </a:r>
            <a:r>
              <a:rPr lang="en-US" sz="2400" dirty="0" err="1"/>
              <a:t>cjelinu</a:t>
            </a:r>
            <a:r>
              <a:rPr lang="en-US" sz="2400" dirty="0" smtClean="0"/>
              <a:t>.</a:t>
            </a:r>
            <a:endParaRPr lang="sr-Latn-ME" sz="2400" dirty="0" smtClean="0"/>
          </a:p>
          <a:p>
            <a:pPr marL="82296" indent="0">
              <a:buNone/>
            </a:pPr>
            <a:endParaRPr lang="en-US" sz="2400" dirty="0"/>
          </a:p>
          <a:p>
            <a:r>
              <a:rPr lang="pl-PL" sz="2400" b="1" dirty="0"/>
              <a:t>O</a:t>
            </a:r>
            <a:r>
              <a:rPr lang="pl-PL" sz="2400" b="1" dirty="0" smtClean="0"/>
              <a:t>pisivanje etapa </a:t>
            </a:r>
            <a:r>
              <a:rPr lang="pl-PL" sz="2400" b="1" dirty="0"/>
              <a:t>ima samo jedan cilj, </a:t>
            </a:r>
            <a:r>
              <a:rPr lang="pl-PL" sz="2400" b="1" dirty="0" smtClean="0"/>
              <a:t>da se </a:t>
            </a:r>
            <a:r>
              <a:rPr lang="pl-PL" sz="2400" b="1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  <a:r>
              <a:rPr lang="en-US" sz="2400" b="1" dirty="0" err="1">
                <a:solidFill>
                  <a:srgbClr val="FF0000"/>
                </a:solidFill>
              </a:rPr>
              <a:t>bolje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razumij</a:t>
            </a:r>
            <a:r>
              <a:rPr lang="sr-Latn-ME" sz="2400" b="1" dirty="0" smtClean="0">
                <a:solidFill>
                  <a:srgbClr val="FF0000"/>
                </a:solidFill>
              </a:rPr>
              <a:t>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t</a:t>
            </a:r>
            <a:r>
              <a:rPr lang="sr-Latn-ME" sz="2400" b="1" dirty="0" smtClean="0">
                <a:solidFill>
                  <a:srgbClr val="FF0000"/>
                </a:solidFill>
              </a:rPr>
              <a:t>o</a:t>
            </a:r>
            <a:r>
              <a:rPr lang="en-US" sz="2400" b="1" dirty="0" smtClean="0">
                <a:solidFill>
                  <a:srgbClr val="FF0000"/>
                </a:solidFill>
              </a:rPr>
              <a:t>k</a:t>
            </a:r>
            <a:r>
              <a:rPr lang="sr-Latn-ME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nastavnog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procesa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6300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5715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sr-Latn-ME" sz="3200" b="1" dirty="0"/>
              <a:t>P</a:t>
            </a:r>
            <a:r>
              <a:rPr lang="en-US" sz="3200" b="1" dirty="0" err="1" smtClean="0"/>
              <a:t>onavljanje</a:t>
            </a:r>
            <a:r>
              <a:rPr lang="en-US" sz="3200" b="1" dirty="0" smtClean="0"/>
              <a:t> </a:t>
            </a:r>
            <a:r>
              <a:rPr lang="en-US" sz="3200" b="1" dirty="0" err="1"/>
              <a:t>prethodno</a:t>
            </a:r>
            <a:r>
              <a:rPr lang="en-US" sz="3200" b="1" dirty="0"/>
              <a:t> </a:t>
            </a:r>
            <a:r>
              <a:rPr lang="en-US" sz="3200" b="1" dirty="0" err="1" smtClean="0"/>
              <a:t>svladanih</a:t>
            </a:r>
            <a:r>
              <a:rPr lang="sr-Latn-ME" sz="3200" b="1" dirty="0"/>
              <a:t> </a:t>
            </a:r>
            <a:r>
              <a:rPr lang="en-US" sz="3200" b="1" dirty="0" err="1" smtClean="0"/>
              <a:t>motoričkih</a:t>
            </a:r>
            <a:r>
              <a:rPr lang="en-US" sz="3200" b="1" dirty="0" smtClean="0"/>
              <a:t> </a:t>
            </a:r>
            <a:r>
              <a:rPr lang="sr-Latn-ME" sz="3200" b="1" dirty="0" smtClean="0"/>
              <a:t>zadataka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sr-Latn-ME" dirty="0"/>
          </a:p>
          <a:p>
            <a:r>
              <a:rPr lang="pt-BR" sz="2400" dirty="0" smtClean="0"/>
              <a:t>Ova </a:t>
            </a:r>
            <a:r>
              <a:rPr lang="pt-BR" sz="2400" dirty="0"/>
              <a:t>etapa </a:t>
            </a:r>
            <a:r>
              <a:rPr lang="pt-BR" sz="2400" dirty="0" smtClean="0"/>
              <a:t>t</a:t>
            </a:r>
            <a:r>
              <a:rPr lang="sr-Latn-ME" sz="2400" dirty="0" smtClean="0"/>
              <a:t>o</a:t>
            </a:r>
            <a:r>
              <a:rPr lang="pt-BR" sz="2400" dirty="0" smtClean="0"/>
              <a:t>ka </a:t>
            </a:r>
            <a:r>
              <a:rPr lang="pt-BR" sz="2400" dirty="0"/>
              <a:t>nastavnog procesa ima </a:t>
            </a:r>
            <a:r>
              <a:rPr lang="pt-BR" sz="2400" b="1" dirty="0" smtClean="0"/>
              <a:t>zada</a:t>
            </a:r>
            <a:r>
              <a:rPr lang="sr-Latn-ME" sz="2400" b="1" dirty="0" smtClean="0"/>
              <a:t>tak</a:t>
            </a:r>
            <a:r>
              <a:rPr lang="pt-BR" sz="2400" b="1" dirty="0" smtClean="0"/>
              <a:t> </a:t>
            </a:r>
            <a:r>
              <a:rPr lang="pt-BR" sz="2400" dirty="0" smtClean="0"/>
              <a:t>da</a:t>
            </a:r>
            <a:r>
              <a:rPr lang="sr-Latn-ME" sz="2400" dirty="0" smtClean="0"/>
              <a:t> </a:t>
            </a:r>
            <a:r>
              <a:rPr lang="en-US" sz="2400" dirty="0" smtClean="0"/>
              <a:t>se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samom</a:t>
            </a:r>
            <a:r>
              <a:rPr lang="en-US" sz="2400" dirty="0"/>
              <a:t> </a:t>
            </a:r>
            <a:r>
              <a:rPr lang="en-US" sz="2400" dirty="0" err="1"/>
              <a:t>početku</a:t>
            </a:r>
            <a:r>
              <a:rPr lang="en-US" sz="2400" dirty="0"/>
              <a:t> </a:t>
            </a:r>
            <a:r>
              <a:rPr lang="en-US" sz="2400" dirty="0" err="1"/>
              <a:t>glavnog</a:t>
            </a:r>
            <a:r>
              <a:rPr lang="en-US" sz="2400" dirty="0"/>
              <a:t> </a:t>
            </a:r>
            <a:r>
              <a:rPr lang="en-US" sz="2400" dirty="0" err="1"/>
              <a:t>dijela</a:t>
            </a:r>
            <a:r>
              <a:rPr lang="en-US" sz="2400" dirty="0"/>
              <a:t> </a:t>
            </a:r>
            <a:r>
              <a:rPr lang="en-US" sz="2400" dirty="0" err="1"/>
              <a:t>sata</a:t>
            </a:r>
            <a:r>
              <a:rPr lang="en-US" sz="2400" dirty="0"/>
              <a:t> </a:t>
            </a:r>
            <a:r>
              <a:rPr lang="en-US" sz="2400" dirty="0" smtClean="0"/>
              <a:t>o</a:t>
            </a:r>
            <a:r>
              <a:rPr lang="sr-Latn-ME" sz="2400" dirty="0" smtClean="0"/>
              <a:t>b</a:t>
            </a:r>
            <a:r>
              <a:rPr lang="en-US" sz="2400" dirty="0" err="1" smtClean="0"/>
              <a:t>uke</a:t>
            </a:r>
            <a:r>
              <a:rPr lang="sr-Latn-ME" sz="2400" dirty="0"/>
              <a:t> </a:t>
            </a:r>
            <a:r>
              <a:rPr lang="en-US" sz="2400" dirty="0" err="1" smtClean="0"/>
              <a:t>ut</a:t>
            </a:r>
            <a:r>
              <a:rPr lang="sr-Latn-ME" sz="2400" dirty="0" smtClean="0"/>
              <a:t>i</a:t>
            </a:r>
            <a:r>
              <a:rPr lang="en-US" sz="2400" dirty="0" err="1" smtClean="0"/>
              <a:t>če</a:t>
            </a:r>
            <a:r>
              <a:rPr lang="en-US" sz="2400" dirty="0" smtClean="0"/>
              <a:t> </a:t>
            </a:r>
            <a:r>
              <a:rPr lang="en-US" sz="2400" dirty="0" err="1"/>
              <a:t>posebno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b="1" dirty="0" err="1"/>
              <a:t>pripremu</a:t>
            </a:r>
            <a:r>
              <a:rPr lang="en-US" sz="2400" b="1" dirty="0"/>
              <a:t> </a:t>
            </a:r>
            <a:r>
              <a:rPr lang="en-US" sz="2400" b="1" dirty="0" err="1"/>
              <a:t>onih</a:t>
            </a:r>
            <a:r>
              <a:rPr lang="en-US" sz="2400" b="1" dirty="0"/>
              <a:t> </a:t>
            </a:r>
            <a:r>
              <a:rPr lang="en-US" sz="2400" b="1" dirty="0" err="1"/>
              <a:t>dijelova</a:t>
            </a:r>
            <a:r>
              <a:rPr lang="en-US" sz="2400" b="1" dirty="0"/>
              <a:t> </a:t>
            </a:r>
            <a:r>
              <a:rPr lang="en-US" sz="2400" b="1" dirty="0" err="1"/>
              <a:t>tijela</a:t>
            </a:r>
            <a:r>
              <a:rPr lang="en-US" sz="2400" b="1" dirty="0"/>
              <a:t> </a:t>
            </a:r>
            <a:r>
              <a:rPr lang="en-US" sz="2400" dirty="0" err="1" smtClean="0"/>
              <a:t>koji</a:t>
            </a:r>
            <a:r>
              <a:rPr lang="sr-Latn-ME" sz="2400" dirty="0"/>
              <a:t> </a:t>
            </a:r>
            <a:r>
              <a:rPr lang="en-US" sz="2400" dirty="0" err="1" smtClean="0"/>
              <a:t>će</a:t>
            </a:r>
            <a:r>
              <a:rPr lang="en-US" sz="2400" dirty="0" smtClean="0"/>
              <a:t> </a:t>
            </a:r>
            <a:r>
              <a:rPr lang="en-US" sz="2400" dirty="0" err="1"/>
              <a:t>najneposrednije</a:t>
            </a:r>
            <a:r>
              <a:rPr lang="en-US" sz="2400" dirty="0"/>
              <a:t> </a:t>
            </a:r>
            <a:r>
              <a:rPr lang="sr-Latn-ME" sz="2400" dirty="0" smtClean="0"/>
              <a:t>učestvovati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/>
              <a:t>izvođenju</a:t>
            </a:r>
            <a:r>
              <a:rPr lang="en-US" sz="2400" dirty="0"/>
              <a:t> </a:t>
            </a:r>
            <a:r>
              <a:rPr lang="en-US" sz="2400" dirty="0" err="1" smtClean="0"/>
              <a:t>novoga</a:t>
            </a:r>
            <a:r>
              <a:rPr lang="sr-Latn-ME" sz="2400" dirty="0"/>
              <a:t> </a:t>
            </a:r>
            <a:r>
              <a:rPr lang="pl-PL" sz="2400" dirty="0" smtClean="0"/>
              <a:t>motoričkog kretanja. </a:t>
            </a:r>
          </a:p>
          <a:p>
            <a:endParaRPr lang="pl-PL" sz="2400" b="1" dirty="0"/>
          </a:p>
          <a:p>
            <a:r>
              <a:rPr lang="pl-PL" sz="2400" dirty="0" smtClean="0"/>
              <a:t>S </a:t>
            </a:r>
            <a:r>
              <a:rPr lang="pl-PL" sz="2400" dirty="0"/>
              <a:t>druge strane, </a:t>
            </a:r>
            <a:r>
              <a:rPr lang="pl-PL" sz="2400" b="1" dirty="0" smtClean="0"/>
              <a:t>zadatak </a:t>
            </a:r>
            <a:r>
              <a:rPr lang="pl-PL" sz="2400" b="1" dirty="0"/>
              <a:t>je </a:t>
            </a:r>
            <a:r>
              <a:rPr lang="pl-PL" sz="2400" b="1" dirty="0" smtClean="0"/>
              <a:t>te </a:t>
            </a:r>
            <a:r>
              <a:rPr lang="pt-BR" sz="2400" b="1" dirty="0" smtClean="0"/>
              <a:t>etape </a:t>
            </a:r>
            <a:r>
              <a:rPr lang="pt-BR" sz="2400" dirty="0"/>
              <a:t>da se ponavljanjem već </a:t>
            </a:r>
            <a:r>
              <a:rPr lang="pt-BR" sz="2400" dirty="0" smtClean="0"/>
              <a:t>s</a:t>
            </a:r>
            <a:r>
              <a:rPr lang="sr-Latn-ME" sz="2400" dirty="0" smtClean="0"/>
              <a:t>a</a:t>
            </a:r>
            <a:r>
              <a:rPr lang="pt-BR" sz="2400" dirty="0" smtClean="0"/>
              <a:t>vladanoga</a:t>
            </a:r>
            <a:r>
              <a:rPr lang="sr-Latn-ME" sz="2400" dirty="0"/>
              <a:t> </a:t>
            </a:r>
            <a:r>
              <a:rPr lang="en-US" sz="2400" dirty="0" err="1" smtClean="0"/>
              <a:t>motoričkog</a:t>
            </a:r>
            <a:r>
              <a:rPr lang="en-US" sz="2400" dirty="0" smtClean="0"/>
              <a:t> </a:t>
            </a:r>
            <a:r>
              <a:rPr lang="sr-Latn-ME" sz="2400" dirty="0" smtClean="0"/>
              <a:t>kretanja</a:t>
            </a:r>
            <a:r>
              <a:rPr lang="en-US" sz="2400" dirty="0" smtClean="0"/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osvježi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prethodno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stečena</a:t>
            </a:r>
            <a:r>
              <a:rPr lang="sr-Latn-ME" sz="2400" b="1" dirty="0">
                <a:solidFill>
                  <a:srgbClr val="FF0000"/>
                </a:solidFill>
              </a:rPr>
              <a:t> </a:t>
            </a:r>
            <a:r>
              <a:rPr lang="pl-PL" sz="2400" b="1" dirty="0" smtClean="0">
                <a:solidFill>
                  <a:srgbClr val="FF0000"/>
                </a:solidFill>
              </a:rPr>
              <a:t>motorička </a:t>
            </a:r>
            <a:r>
              <a:rPr lang="pl-PL" sz="2400" b="1" dirty="0">
                <a:solidFill>
                  <a:srgbClr val="FF0000"/>
                </a:solidFill>
              </a:rPr>
              <a:t>informacija </a:t>
            </a:r>
            <a:r>
              <a:rPr lang="pl-PL" sz="2400" dirty="0"/>
              <a:t>kako bi učenici lakše i </a:t>
            </a:r>
            <a:r>
              <a:rPr lang="pl-PL" sz="2400" dirty="0" smtClean="0"/>
              <a:t>brže </a:t>
            </a:r>
            <a:r>
              <a:rPr lang="en-US" sz="2400" dirty="0" err="1" smtClean="0"/>
              <a:t>usvojili</a:t>
            </a:r>
            <a:r>
              <a:rPr lang="en-US" sz="2400" dirty="0" smtClean="0"/>
              <a:t> </a:t>
            </a:r>
            <a:r>
              <a:rPr lang="en-US" sz="2400" dirty="0" err="1"/>
              <a:t>motoričko</a:t>
            </a:r>
            <a:r>
              <a:rPr lang="en-US" sz="2400" dirty="0"/>
              <a:t> </a:t>
            </a:r>
            <a:r>
              <a:rPr lang="sr-Latn-ME" sz="2400" dirty="0" smtClean="0"/>
              <a:t>kretanje</a:t>
            </a:r>
            <a:r>
              <a:rPr lang="en-US" sz="2400" dirty="0" smtClean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će</a:t>
            </a:r>
            <a:r>
              <a:rPr lang="en-US" sz="2400" dirty="0"/>
              <a:t> </a:t>
            </a:r>
            <a:r>
              <a:rPr lang="en-US" sz="2400" dirty="0" err="1"/>
              <a:t>tek</a:t>
            </a:r>
            <a:r>
              <a:rPr lang="en-US" sz="2400" dirty="0"/>
              <a:t> </a:t>
            </a:r>
            <a:r>
              <a:rPr lang="en-US" sz="2400" dirty="0" err="1"/>
              <a:t>učiti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4551198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1097</TotalTime>
  <Words>2144</Words>
  <Application>Microsoft Office PowerPoint</Application>
  <PresentationFormat>On-screen Show (4:3)</PresentationFormat>
  <Paragraphs>233</Paragraphs>
  <Slides>43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Gill Sans MT</vt:lpstr>
      <vt:lpstr>Verdana</vt:lpstr>
      <vt:lpstr>Wingdings</vt:lpstr>
      <vt:lpstr>Wingdings 2</vt:lpstr>
      <vt:lpstr>Solstice</vt:lpstr>
      <vt:lpstr>MASI -2025.</vt:lpstr>
      <vt:lpstr>Sadržaj </vt:lpstr>
      <vt:lpstr>Šta je didaktika? – Šta je metodika?</vt:lpstr>
      <vt:lpstr>Cilj predavanja</vt:lpstr>
      <vt:lpstr>Uvod</vt:lpstr>
      <vt:lpstr>Oblici organizacije nastave</vt:lpstr>
      <vt:lpstr>Etape nastavnog procesa</vt:lpstr>
      <vt:lpstr>PowerPoint Presentation</vt:lpstr>
      <vt:lpstr>Ponavljanje prethodno svladanih motoričkih zadataka</vt:lpstr>
      <vt:lpstr>PowerPoint Presentation</vt:lpstr>
      <vt:lpstr>Trajanje etape </vt:lpstr>
      <vt:lpstr>Kada se primjenjuje ova etapa ?</vt:lpstr>
      <vt:lpstr>Najavljivanje, opisivanje, demonstracija i objašnjenje novoga motoričkog zadatka</vt:lpstr>
      <vt:lpstr>Opisivanje </vt:lpstr>
      <vt:lpstr>Demonstracija</vt:lpstr>
      <vt:lpstr>PowerPoint Presentation</vt:lpstr>
      <vt:lpstr>PowerPoint Presentation</vt:lpstr>
      <vt:lpstr>Objašnjenje</vt:lpstr>
      <vt:lpstr>Izvodjenje motoričkog zadatka</vt:lpstr>
      <vt:lpstr>Ispravljanje grešaka</vt:lpstr>
      <vt:lpstr>Šta se očekuje od učitelja ?</vt:lpstr>
      <vt:lpstr>PowerPoint Presentation</vt:lpstr>
      <vt:lpstr>Uzroci greški</vt:lpstr>
      <vt:lpstr>Postupak za ispravljanje greški</vt:lpstr>
      <vt:lpstr>PowerPoint Presentation</vt:lpstr>
      <vt:lpstr>Kada treba upozoriti na gešku </vt:lpstr>
      <vt:lpstr>PowerPoint Presentation</vt:lpstr>
      <vt:lpstr>PowerPoint Presentation</vt:lpstr>
      <vt:lpstr>Kada većina ili svi prave istu grešku ?</vt:lpstr>
      <vt:lpstr>Način obraćanja učenicima koji prave greške </vt:lpstr>
      <vt:lpstr>PowerPoint Presentation</vt:lpstr>
      <vt:lpstr>Ponavljanje (uvježbavanje)</vt:lpstr>
      <vt:lpstr>PowerPoint Presentation</vt:lpstr>
      <vt:lpstr>Proces učenja tehnike provodi se u četiri zavisne faze:</vt:lpstr>
      <vt:lpstr>PowerPoint Presentation</vt:lpstr>
      <vt:lpstr>PowerPoint Presentation</vt:lpstr>
      <vt:lpstr>PowerPoint Presentation</vt:lpstr>
      <vt:lpstr>Praćenje, provjeravanje i ocjenjivanje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SELEKCIJA U ALPSKOM SKIJANJU</dc:title>
  <dc:creator>.</dc:creator>
  <cp:lastModifiedBy>PC</cp:lastModifiedBy>
  <cp:revision>191</cp:revision>
  <dcterms:created xsi:type="dcterms:W3CDTF">2018-11-02T18:11:11Z</dcterms:created>
  <dcterms:modified xsi:type="dcterms:W3CDTF">2025-12-23T16:35:13Z</dcterms:modified>
</cp:coreProperties>
</file>